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0"/>
  </p:notesMasterIdLst>
  <p:sldIdLst>
    <p:sldId id="257" r:id="rId2"/>
    <p:sldId id="258" r:id="rId3"/>
    <p:sldId id="259" r:id="rId4"/>
    <p:sldId id="261" r:id="rId5"/>
    <p:sldId id="260" r:id="rId6"/>
    <p:sldId id="262" r:id="rId7"/>
    <p:sldId id="263" r:id="rId8"/>
    <p:sldId id="264" r:id="rId9"/>
    <p:sldId id="265" r:id="rId10"/>
    <p:sldId id="267" r:id="rId11"/>
    <p:sldId id="268" r:id="rId12"/>
    <p:sldId id="269" r:id="rId13"/>
    <p:sldId id="270" r:id="rId14"/>
    <p:sldId id="271" r:id="rId15"/>
    <p:sldId id="272" r:id="rId16"/>
    <p:sldId id="273" r:id="rId17"/>
    <p:sldId id="284" r:id="rId18"/>
    <p:sldId id="285" r:id="rId19"/>
    <p:sldId id="274" r:id="rId20"/>
    <p:sldId id="275" r:id="rId21"/>
    <p:sldId id="278" r:id="rId22"/>
    <p:sldId id="277" r:id="rId23"/>
    <p:sldId id="279" r:id="rId24"/>
    <p:sldId id="280" r:id="rId25"/>
    <p:sldId id="281" r:id="rId26"/>
    <p:sldId id="282" r:id="rId27"/>
    <p:sldId id="283" r:id="rId28"/>
    <p:sldId id="27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53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FECD66-BF88-40C0-BA27-DBC63B081CE5}" type="datetimeFigureOut">
              <a:rPr lang="fr-FR" smtClean="0"/>
              <a:t>12/11/2020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32221D-EF20-4B2A-93E8-E13F075013E6}" type="slidenum">
              <a:rPr lang="fr-FR" smtClean="0"/>
              <a:t>‹N°›</a:t>
            </a:fld>
            <a:endParaRPr lang="fr-FR"/>
          </a:p>
        </p:txBody>
      </p:sp>
    </p:spTree>
    <p:extLst>
      <p:ext uri="{BB962C8B-B14F-4D97-AF65-F5344CB8AC3E}">
        <p14:creationId xmlns:p14="http://schemas.microsoft.com/office/powerpoint/2010/main" val="4277010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fr-FR"/>
              <a:t>Modifiez le style du titre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20FD5787-1860-465C-B496-B1C7B27AA946}" type="datetime1">
              <a:rPr lang="fr-FR" smtClean="0"/>
              <a:t>12/11/2020</a:t>
            </a:fld>
            <a:endParaRPr lang="fr-F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fr-F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764B81A8-79DB-4045-BEAA-50D228A6930F}" type="slidenum">
              <a:rPr lang="fr-FR" smtClean="0"/>
              <a:t>‹N°›</a:t>
            </a:fld>
            <a:endParaRPr lang="fr-FR"/>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24312151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7B3771E-43DA-4D30-8D4B-586234A2C097}" type="datetime1">
              <a:rPr lang="fr-FR" smtClean="0"/>
              <a:t>12/11/2020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64B81A8-79DB-4045-BEAA-50D228A6930F}" type="slidenum">
              <a:rPr lang="fr-FR" smtClean="0"/>
              <a:t>‹N°›</a:t>
            </a:fld>
            <a:endParaRPr lang="fr-FR"/>
          </a:p>
        </p:txBody>
      </p:sp>
    </p:spTree>
    <p:extLst>
      <p:ext uri="{BB962C8B-B14F-4D97-AF65-F5344CB8AC3E}">
        <p14:creationId xmlns:p14="http://schemas.microsoft.com/office/powerpoint/2010/main" val="58987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9AA7231-0BC8-4515-9F59-FBA02CD90C43}" type="datetime1">
              <a:rPr lang="fr-FR" smtClean="0"/>
              <a:t>12/11/2020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64B81A8-79DB-4045-BEAA-50D228A6930F}" type="slidenum">
              <a:rPr lang="fr-FR" smtClean="0"/>
              <a:t>‹N°›</a:t>
            </a:fld>
            <a:endParaRPr lang="fr-FR"/>
          </a:p>
        </p:txBody>
      </p:sp>
    </p:spTree>
    <p:extLst>
      <p:ext uri="{BB962C8B-B14F-4D97-AF65-F5344CB8AC3E}">
        <p14:creationId xmlns:p14="http://schemas.microsoft.com/office/powerpoint/2010/main" val="384319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94221A4-20C7-401A-B6EE-320582427C4B}" type="datetime1">
              <a:rPr lang="fr-FR" smtClean="0"/>
              <a:t>12/11/2020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64B81A8-79DB-4045-BEAA-50D228A6930F}" type="slidenum">
              <a:rPr lang="fr-FR" smtClean="0"/>
              <a:t>‹N°›</a:t>
            </a:fld>
            <a:endParaRPr lang="fr-FR"/>
          </a:p>
        </p:txBody>
      </p:sp>
    </p:spTree>
    <p:extLst>
      <p:ext uri="{BB962C8B-B14F-4D97-AF65-F5344CB8AC3E}">
        <p14:creationId xmlns:p14="http://schemas.microsoft.com/office/powerpoint/2010/main" val="1770167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4082D2D-BCC5-4261-AFA4-AB85450AB457}" type="datetime1">
              <a:rPr lang="fr-FR" smtClean="0"/>
              <a:t>12/11/2020</a:t>
            </a:fld>
            <a:endParaRPr lang="fr-FR"/>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fr-F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764B81A8-79DB-4045-BEAA-50D228A6930F}" type="slidenum">
              <a:rPr lang="fr-FR" smtClean="0"/>
              <a:t>‹N°›</a:t>
            </a:fld>
            <a:endParaRPr lang="fr-FR"/>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09708229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fr-FR"/>
              <a:t>Modifiez le style du titre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AA9161D4-EAB4-4DFD-BFA7-5C9F5A2D40CB}" type="datetime1">
              <a:rPr lang="fr-FR" smtClean="0"/>
              <a:t>12/11/2020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64B81A8-79DB-4045-BEAA-50D228A6930F}" type="slidenum">
              <a:rPr lang="fr-FR" smtClean="0"/>
              <a:t>‹N°›</a:t>
            </a:fld>
            <a:endParaRPr lang="fr-FR"/>
          </a:p>
        </p:txBody>
      </p:sp>
    </p:spTree>
    <p:extLst>
      <p:ext uri="{BB962C8B-B14F-4D97-AF65-F5344CB8AC3E}">
        <p14:creationId xmlns:p14="http://schemas.microsoft.com/office/powerpoint/2010/main" val="3287469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20C0088-EC17-4742-8065-28A4503336B9}" type="datetime1">
              <a:rPr lang="fr-FR" smtClean="0"/>
              <a:t>12/11/2020</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64B81A8-79DB-4045-BEAA-50D228A6930F}" type="slidenum">
              <a:rPr lang="fr-FR" smtClean="0"/>
              <a:t>‹N°›</a:t>
            </a:fld>
            <a:endParaRPr lang="fr-FR"/>
          </a:p>
        </p:txBody>
      </p:sp>
    </p:spTree>
    <p:extLst>
      <p:ext uri="{BB962C8B-B14F-4D97-AF65-F5344CB8AC3E}">
        <p14:creationId xmlns:p14="http://schemas.microsoft.com/office/powerpoint/2010/main" val="981607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44AA794-0ED4-463C-B51A-94D88A4F0C77}" type="datetime1">
              <a:rPr lang="fr-FR" smtClean="0"/>
              <a:t>12/11/2020</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64B81A8-79DB-4045-BEAA-50D228A6930F}" type="slidenum">
              <a:rPr lang="fr-FR" smtClean="0"/>
              <a:t>‹N°›</a:t>
            </a:fld>
            <a:endParaRPr lang="fr-FR"/>
          </a:p>
        </p:txBody>
      </p:sp>
    </p:spTree>
    <p:extLst>
      <p:ext uri="{BB962C8B-B14F-4D97-AF65-F5344CB8AC3E}">
        <p14:creationId xmlns:p14="http://schemas.microsoft.com/office/powerpoint/2010/main" val="4168619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BECA74-4810-4D65-9857-25304B8DC30D}" type="datetime1">
              <a:rPr lang="fr-FR" smtClean="0"/>
              <a:t>12/11/2020</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64B81A8-79DB-4045-BEAA-50D228A6930F}" type="slidenum">
              <a:rPr lang="fr-FR" smtClean="0"/>
              <a:t>‹N°›</a:t>
            </a:fld>
            <a:endParaRPr lang="fr-FR"/>
          </a:p>
        </p:txBody>
      </p:sp>
    </p:spTree>
    <p:extLst>
      <p:ext uri="{BB962C8B-B14F-4D97-AF65-F5344CB8AC3E}">
        <p14:creationId xmlns:p14="http://schemas.microsoft.com/office/powerpoint/2010/main" val="3305059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fr-FR"/>
              <a:t>Modifiez le style du titre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2C7436C0-D3D0-4707-8A21-A343C87BE5F1}" type="datetime1">
              <a:rPr lang="fr-FR" smtClean="0"/>
              <a:t>12/11/2020</a:t>
            </a:fld>
            <a:endParaRPr lang="fr-F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fr-F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64B81A8-79DB-4045-BEAA-50D228A6930F}" type="slidenum">
              <a:rPr lang="fr-FR" smtClean="0"/>
              <a:t>‹N°›</a:t>
            </a:fld>
            <a:endParaRPr lang="fr-F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24312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fr-FR"/>
              <a:t>Modifiez le style du titre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63CC56B1-27D0-4564-8C36-7AF79F773E15}" type="datetime1">
              <a:rPr lang="fr-FR" smtClean="0"/>
              <a:t>12/11/2020</a:t>
            </a:fld>
            <a:endParaRPr lang="fr-F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fr-F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64B81A8-79DB-4045-BEAA-50D228A6930F}" type="slidenum">
              <a:rPr lang="fr-FR" smtClean="0"/>
              <a:t>‹N°›</a:t>
            </a:fld>
            <a:endParaRPr lang="fr-F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76098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7F38657-2580-4818-AB8A-1FDA5E84D2A3}" type="datetime1">
              <a:rPr lang="fr-FR" smtClean="0"/>
              <a:t>12/11/2020</a:t>
            </a:fld>
            <a:endParaRPr lang="fr-FR"/>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fr-F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764B81A8-79DB-4045-BEAA-50D228A6930F}" type="slidenum">
              <a:rPr lang="fr-FR" smtClean="0"/>
              <a:t>‹N°›</a:t>
            </a:fld>
            <a:endParaRPr lang="fr-FR"/>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048857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wmf"/><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5837" y="621430"/>
            <a:ext cx="9136393" cy="1582482"/>
          </a:xfrm>
        </p:spPr>
        <p:txBody>
          <a:bodyPr/>
          <a:lstStyle/>
          <a:p>
            <a:r>
              <a:rPr lang="en-US" sz="2800" b="1" dirty="0"/>
              <a:t>Presentation of the Synthesis Project</a:t>
            </a:r>
            <a:r>
              <a:rPr lang="en-US" sz="2800" dirty="0"/>
              <a:t> </a:t>
            </a:r>
            <a:endParaRPr lang="fr-FR" sz="2800" dirty="0"/>
          </a:p>
        </p:txBody>
      </p:sp>
      <p:sp>
        <p:nvSpPr>
          <p:cNvPr id="3" name="Subtitle 2"/>
          <p:cNvSpPr>
            <a:spLocks noGrp="1"/>
          </p:cNvSpPr>
          <p:nvPr>
            <p:ph type="subTitle" idx="1"/>
          </p:nvPr>
        </p:nvSpPr>
        <p:spPr>
          <a:xfrm>
            <a:off x="1519770" y="3541385"/>
            <a:ext cx="9152460" cy="3226006"/>
          </a:xfrm>
        </p:spPr>
        <p:txBody>
          <a:bodyPr>
            <a:normAutofit/>
          </a:bodyPr>
          <a:lstStyle/>
          <a:p>
            <a:pPr algn="r"/>
            <a:endParaRPr lang="fr-FR" sz="4800" dirty="0"/>
          </a:p>
          <a:p>
            <a:pPr algn="r"/>
            <a:r>
              <a:rPr lang="fr-FR" dirty="0" err="1"/>
              <a:t>Chiheb</a:t>
            </a:r>
            <a:r>
              <a:rPr lang="fr-FR" dirty="0"/>
              <a:t> BEN DAHSEN</a:t>
            </a:r>
          </a:p>
          <a:p>
            <a:pPr algn="r"/>
            <a:r>
              <a:rPr lang="fr-FR" dirty="0"/>
              <a:t>Fares FRIKHA</a:t>
            </a:r>
          </a:p>
          <a:p>
            <a:pPr algn="r"/>
            <a:r>
              <a:rPr lang="fr-FR" dirty="0"/>
              <a:t>Mariem HAJJI</a:t>
            </a:r>
          </a:p>
          <a:p>
            <a:pPr algn="r"/>
            <a:endParaRPr lang="fr-FR" dirty="0"/>
          </a:p>
          <a:p>
            <a:pPr algn="r"/>
            <a:endParaRPr lang="fr-FR" sz="2800" dirty="0"/>
          </a:p>
          <a:p>
            <a:pPr algn="ctr"/>
            <a:r>
              <a:rPr lang="fr-FR" sz="1400" dirty="0"/>
              <a:t>Année universitaire 2020-2021</a:t>
            </a:r>
          </a:p>
        </p:txBody>
      </p:sp>
      <p:pic>
        <p:nvPicPr>
          <p:cNvPr id="5" name="Image 4">
            <a:extLst>
              <a:ext uri="{FF2B5EF4-FFF2-40B4-BE49-F238E27FC236}">
                <a16:creationId xmlns:a16="http://schemas.microsoft.com/office/drawing/2014/main" id="{C0427725-F076-4609-BDFD-099D898BECD2}"/>
              </a:ext>
            </a:extLst>
          </p:cNvPr>
          <p:cNvPicPr>
            <a:picLocks noChangeAspect="1"/>
          </p:cNvPicPr>
          <p:nvPr/>
        </p:nvPicPr>
        <p:blipFill>
          <a:blip r:embed="rId2"/>
          <a:stretch>
            <a:fillRect/>
          </a:stretch>
        </p:blipFill>
        <p:spPr>
          <a:xfrm>
            <a:off x="9021594" y="100790"/>
            <a:ext cx="1378082" cy="1447507"/>
          </a:xfrm>
          <a:prstGeom prst="rect">
            <a:avLst/>
          </a:prstGeom>
        </p:spPr>
      </p:pic>
      <p:pic>
        <p:nvPicPr>
          <p:cNvPr id="7" name="Image 6">
            <a:extLst>
              <a:ext uri="{FF2B5EF4-FFF2-40B4-BE49-F238E27FC236}">
                <a16:creationId xmlns:a16="http://schemas.microsoft.com/office/drawing/2014/main" id="{CCEA9CBA-1AFB-4656-BEF1-7232776CFE8C}"/>
              </a:ext>
            </a:extLst>
          </p:cNvPr>
          <p:cNvPicPr>
            <a:picLocks noChangeAspect="1"/>
          </p:cNvPicPr>
          <p:nvPr/>
        </p:nvPicPr>
        <p:blipFill>
          <a:blip r:embed="rId3"/>
          <a:stretch>
            <a:fillRect/>
          </a:stretch>
        </p:blipFill>
        <p:spPr>
          <a:xfrm>
            <a:off x="10548037" y="100790"/>
            <a:ext cx="1317231" cy="1447507"/>
          </a:xfrm>
          <a:prstGeom prst="rect">
            <a:avLst/>
          </a:prstGeom>
        </p:spPr>
      </p:pic>
      <p:sp>
        <p:nvSpPr>
          <p:cNvPr id="8" name="ZoneTexte 7">
            <a:extLst>
              <a:ext uri="{FF2B5EF4-FFF2-40B4-BE49-F238E27FC236}">
                <a16:creationId xmlns:a16="http://schemas.microsoft.com/office/drawing/2014/main" id="{7334A91E-F82F-46DA-9168-6A525F9465FD}"/>
              </a:ext>
            </a:extLst>
          </p:cNvPr>
          <p:cNvSpPr txBox="1"/>
          <p:nvPr/>
        </p:nvSpPr>
        <p:spPr>
          <a:xfrm>
            <a:off x="4310592" y="387290"/>
            <a:ext cx="3736856" cy="923330"/>
          </a:xfrm>
          <a:prstGeom prst="rect">
            <a:avLst/>
          </a:prstGeom>
          <a:noFill/>
        </p:spPr>
        <p:txBody>
          <a:bodyPr wrap="none" rtlCol="0">
            <a:spAutoFit/>
          </a:bodyPr>
          <a:lstStyle/>
          <a:p>
            <a:pPr algn="ctr"/>
            <a:r>
              <a:rPr lang="en-US" dirty="0"/>
              <a:t>National Engineering School of Tunis</a:t>
            </a:r>
          </a:p>
          <a:p>
            <a:pPr algn="ctr"/>
            <a:r>
              <a:rPr lang="en-US" dirty="0"/>
              <a:t>University of Tunis El </a:t>
            </a:r>
            <a:r>
              <a:rPr lang="en-US" dirty="0" err="1"/>
              <a:t>Manar</a:t>
            </a:r>
            <a:endParaRPr lang="en-US" dirty="0"/>
          </a:p>
          <a:p>
            <a:pPr algn="ctr"/>
            <a:r>
              <a:rPr lang="fr-FR" dirty="0"/>
              <a:t>Civil Engineering </a:t>
            </a:r>
            <a:r>
              <a:rPr lang="fr-FR" dirty="0" err="1"/>
              <a:t>Department</a:t>
            </a:r>
            <a:endParaRPr lang="fr-FR" dirty="0"/>
          </a:p>
        </p:txBody>
      </p:sp>
      <p:sp>
        <p:nvSpPr>
          <p:cNvPr id="9" name="ZoneTexte 8">
            <a:extLst>
              <a:ext uri="{FF2B5EF4-FFF2-40B4-BE49-F238E27FC236}">
                <a16:creationId xmlns:a16="http://schemas.microsoft.com/office/drawing/2014/main" id="{05BCB4C9-0B45-4460-BC24-DF9CEDD58F26}"/>
              </a:ext>
            </a:extLst>
          </p:cNvPr>
          <p:cNvSpPr txBox="1"/>
          <p:nvPr/>
        </p:nvSpPr>
        <p:spPr>
          <a:xfrm>
            <a:off x="1535837" y="4427025"/>
            <a:ext cx="2652265" cy="369332"/>
          </a:xfrm>
          <a:prstGeom prst="rect">
            <a:avLst/>
          </a:prstGeom>
          <a:noFill/>
        </p:spPr>
        <p:txBody>
          <a:bodyPr wrap="none" rtlCol="0">
            <a:spAutoFit/>
          </a:bodyPr>
          <a:lstStyle/>
          <a:p>
            <a:r>
              <a:rPr lang="en-US" dirty="0"/>
              <a:t>3 Year Civil Engineering 2</a:t>
            </a:r>
            <a:endParaRPr lang="fr-FR" dirty="0"/>
          </a:p>
        </p:txBody>
      </p:sp>
      <p:sp>
        <p:nvSpPr>
          <p:cNvPr id="10" name="Title 1">
            <a:extLst>
              <a:ext uri="{FF2B5EF4-FFF2-40B4-BE49-F238E27FC236}">
                <a16:creationId xmlns:a16="http://schemas.microsoft.com/office/drawing/2014/main" id="{31B9F91D-0FDC-429C-835D-47F9E2C71437}"/>
              </a:ext>
            </a:extLst>
          </p:cNvPr>
          <p:cNvSpPr txBox="1">
            <a:spLocks/>
          </p:cNvSpPr>
          <p:nvPr/>
        </p:nvSpPr>
        <p:spPr>
          <a:xfrm>
            <a:off x="1420427" y="2380697"/>
            <a:ext cx="9404203" cy="1582482"/>
          </a:xfrm>
          <a:prstGeom prst="rect">
            <a:avLst/>
          </a:prstGeom>
        </p:spPr>
        <p:txBody>
          <a:bodyPr vert="horz" lIns="91440" tIns="45720" rIns="91440" bIns="45720" rtlCol="0" anchor="b">
            <a:noAutofit/>
          </a:bodyPr>
          <a:lstStyle>
            <a:lvl1pPr algn="ctr" defTabSz="914400" rtl="0" eaLnBrk="1" latinLnBrk="0" hangingPunct="1">
              <a:lnSpc>
                <a:spcPct val="89000"/>
              </a:lnSpc>
              <a:spcBef>
                <a:spcPct val="0"/>
              </a:spcBef>
              <a:buNone/>
              <a:defRPr sz="7200" kern="1200" cap="all" baseline="0">
                <a:solidFill>
                  <a:schemeClr val="tx2"/>
                </a:solidFill>
                <a:latin typeface="+mj-lt"/>
                <a:ea typeface="+mj-ea"/>
                <a:cs typeface="+mj-cs"/>
              </a:defRPr>
            </a:lvl1pPr>
          </a:lstStyle>
          <a:p>
            <a:r>
              <a:rPr lang="en-US" sz="4500" b="1" dirty="0"/>
              <a:t>Development and study of a complete interchange</a:t>
            </a:r>
            <a:r>
              <a:rPr lang="en-US" sz="4500" dirty="0"/>
              <a:t> </a:t>
            </a:r>
            <a:endParaRPr lang="fr-FR" sz="4500" dirty="0"/>
          </a:p>
        </p:txBody>
      </p:sp>
      <p:sp>
        <p:nvSpPr>
          <p:cNvPr id="4" name="Espace réservé du numéro de diapositive 3">
            <a:extLst>
              <a:ext uri="{FF2B5EF4-FFF2-40B4-BE49-F238E27FC236}">
                <a16:creationId xmlns:a16="http://schemas.microsoft.com/office/drawing/2014/main" id="{A551F508-C2C7-428C-B3AD-EAEA4A39C83A}"/>
              </a:ext>
            </a:extLst>
          </p:cNvPr>
          <p:cNvSpPr>
            <a:spLocks noGrp="1"/>
          </p:cNvSpPr>
          <p:nvPr>
            <p:ph type="sldNum" sz="quarter" idx="12"/>
          </p:nvPr>
        </p:nvSpPr>
        <p:spPr/>
        <p:txBody>
          <a:bodyPr/>
          <a:lstStyle/>
          <a:p>
            <a:fld id="{764B81A8-79DB-4045-BEAA-50D228A6930F}" type="slidenum">
              <a:rPr lang="fr-FR" smtClean="0"/>
              <a:t>1</a:t>
            </a:fld>
            <a:endParaRPr lang="fr-FR"/>
          </a:p>
        </p:txBody>
      </p:sp>
    </p:spTree>
    <p:extLst>
      <p:ext uri="{BB962C8B-B14F-4D97-AF65-F5344CB8AC3E}">
        <p14:creationId xmlns:p14="http://schemas.microsoft.com/office/powerpoint/2010/main" val="12863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2D9E358-E7EA-4403-9623-F1C516577003}"/>
              </a:ext>
            </a:extLst>
          </p:cNvPr>
          <p:cNvSpPr>
            <a:spLocks noGrp="1"/>
          </p:cNvSpPr>
          <p:nvPr>
            <p:ph type="title"/>
          </p:nvPr>
        </p:nvSpPr>
        <p:spPr/>
        <p:txBody>
          <a:bodyPr/>
          <a:lstStyle/>
          <a:p>
            <a:r>
              <a:rPr lang="en-US" dirty="0"/>
              <a:t>Traffic data</a:t>
            </a:r>
            <a:endParaRPr lang="fr-FR" dirty="0"/>
          </a:p>
        </p:txBody>
      </p:sp>
      <p:pic>
        <p:nvPicPr>
          <p:cNvPr id="3" name="Espace réservé du contenu 2">
            <a:extLst>
              <a:ext uri="{FF2B5EF4-FFF2-40B4-BE49-F238E27FC236}">
                <a16:creationId xmlns:a16="http://schemas.microsoft.com/office/drawing/2014/main" id="{45C37007-AAFF-4849-9FB1-4F7F5A5DF9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9494" y="352424"/>
            <a:ext cx="4549534" cy="2667231"/>
          </a:xfrm>
        </p:spPr>
      </p:pic>
      <p:sp>
        <p:nvSpPr>
          <p:cNvPr id="5" name="Espace réservé du numéro de diapositive 4">
            <a:extLst>
              <a:ext uri="{FF2B5EF4-FFF2-40B4-BE49-F238E27FC236}">
                <a16:creationId xmlns:a16="http://schemas.microsoft.com/office/drawing/2014/main" id="{C85558FB-8414-4C36-B004-799ED153772A}"/>
              </a:ext>
            </a:extLst>
          </p:cNvPr>
          <p:cNvSpPr>
            <a:spLocks noGrp="1"/>
          </p:cNvSpPr>
          <p:nvPr>
            <p:ph type="sldNum" sz="quarter" idx="12"/>
          </p:nvPr>
        </p:nvSpPr>
        <p:spPr/>
        <p:txBody>
          <a:bodyPr/>
          <a:lstStyle/>
          <a:p>
            <a:fld id="{764B81A8-79DB-4045-BEAA-50D228A6930F}" type="slidenum">
              <a:rPr lang="fr-FR" smtClean="0"/>
              <a:t>10</a:t>
            </a:fld>
            <a:endParaRPr lang="fr-FR"/>
          </a:p>
        </p:txBody>
      </p:sp>
      <p:pic>
        <p:nvPicPr>
          <p:cNvPr id="4" name="Image 3">
            <a:extLst>
              <a:ext uri="{FF2B5EF4-FFF2-40B4-BE49-F238E27FC236}">
                <a16:creationId xmlns:a16="http://schemas.microsoft.com/office/drawing/2014/main" id="{BCA1C55D-2220-443D-B9E5-52EBBFB2B128}"/>
              </a:ext>
            </a:extLst>
          </p:cNvPr>
          <p:cNvPicPr>
            <a:picLocks noChangeAspect="1"/>
          </p:cNvPicPr>
          <p:nvPr/>
        </p:nvPicPr>
        <p:blipFill>
          <a:blip r:embed="rId3"/>
          <a:stretch>
            <a:fillRect/>
          </a:stretch>
        </p:blipFill>
        <p:spPr>
          <a:xfrm>
            <a:off x="925959" y="3122752"/>
            <a:ext cx="6007501" cy="1505736"/>
          </a:xfrm>
          <a:prstGeom prst="rect">
            <a:avLst/>
          </a:prstGeom>
        </p:spPr>
      </p:pic>
      <p:pic>
        <p:nvPicPr>
          <p:cNvPr id="8" name="Image 7">
            <a:extLst>
              <a:ext uri="{FF2B5EF4-FFF2-40B4-BE49-F238E27FC236}">
                <a16:creationId xmlns:a16="http://schemas.microsoft.com/office/drawing/2014/main" id="{19F124DC-3A2F-40D5-A1DD-2DB5B2F70DF4}"/>
              </a:ext>
            </a:extLst>
          </p:cNvPr>
          <p:cNvPicPr>
            <a:picLocks noChangeAspect="1"/>
          </p:cNvPicPr>
          <p:nvPr/>
        </p:nvPicPr>
        <p:blipFill>
          <a:blip r:embed="rId4"/>
          <a:stretch>
            <a:fillRect/>
          </a:stretch>
        </p:blipFill>
        <p:spPr>
          <a:xfrm>
            <a:off x="4597844" y="4686301"/>
            <a:ext cx="7381875" cy="1819275"/>
          </a:xfrm>
          <a:prstGeom prst="rect">
            <a:avLst/>
          </a:prstGeom>
        </p:spPr>
      </p:pic>
      <p:sp>
        <p:nvSpPr>
          <p:cNvPr id="9" name="Flèche : virage 8">
            <a:extLst>
              <a:ext uri="{FF2B5EF4-FFF2-40B4-BE49-F238E27FC236}">
                <a16:creationId xmlns:a16="http://schemas.microsoft.com/office/drawing/2014/main" id="{39859235-83FB-4AD8-BF8E-C4088C8C1CE0}"/>
              </a:ext>
            </a:extLst>
          </p:cNvPr>
          <p:cNvSpPr/>
          <p:nvPr/>
        </p:nvSpPr>
        <p:spPr>
          <a:xfrm rot="10800000" flipH="1">
            <a:off x="2317072" y="5149048"/>
            <a:ext cx="1047565" cy="117407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ZoneTexte 9">
            <a:extLst>
              <a:ext uri="{FF2B5EF4-FFF2-40B4-BE49-F238E27FC236}">
                <a16:creationId xmlns:a16="http://schemas.microsoft.com/office/drawing/2014/main" id="{5E3706ED-93B4-43EE-89D0-470117E83F8A}"/>
              </a:ext>
            </a:extLst>
          </p:cNvPr>
          <p:cNvSpPr txBox="1"/>
          <p:nvPr/>
        </p:nvSpPr>
        <p:spPr>
          <a:xfrm>
            <a:off x="2097878" y="4731585"/>
            <a:ext cx="698589" cy="369332"/>
          </a:xfrm>
          <a:prstGeom prst="rect">
            <a:avLst/>
          </a:prstGeom>
          <a:noFill/>
        </p:spPr>
        <p:txBody>
          <a:bodyPr wrap="none" rtlCol="0">
            <a:spAutoFit/>
          </a:bodyPr>
          <a:lstStyle/>
          <a:p>
            <a:r>
              <a:rPr lang="fr-FR" dirty="0"/>
              <a:t>2017</a:t>
            </a:r>
          </a:p>
        </p:txBody>
      </p:sp>
      <p:sp>
        <p:nvSpPr>
          <p:cNvPr id="39" name="ZoneTexte 38">
            <a:extLst>
              <a:ext uri="{FF2B5EF4-FFF2-40B4-BE49-F238E27FC236}">
                <a16:creationId xmlns:a16="http://schemas.microsoft.com/office/drawing/2014/main" id="{B5F102DB-417A-461F-AAED-CA0541E32476}"/>
              </a:ext>
            </a:extLst>
          </p:cNvPr>
          <p:cNvSpPr txBox="1"/>
          <p:nvPr/>
        </p:nvSpPr>
        <p:spPr>
          <a:xfrm>
            <a:off x="3364638" y="5845278"/>
            <a:ext cx="723275" cy="369332"/>
          </a:xfrm>
          <a:prstGeom prst="rect">
            <a:avLst/>
          </a:prstGeom>
          <a:noFill/>
        </p:spPr>
        <p:txBody>
          <a:bodyPr wrap="none" rtlCol="0">
            <a:spAutoFit/>
          </a:bodyPr>
          <a:lstStyle/>
          <a:p>
            <a:r>
              <a:rPr lang="fr-FR" dirty="0"/>
              <a:t>2042</a:t>
            </a:r>
          </a:p>
        </p:txBody>
      </p:sp>
    </p:spTree>
    <p:extLst>
      <p:ext uri="{BB962C8B-B14F-4D97-AF65-F5344CB8AC3E}">
        <p14:creationId xmlns:p14="http://schemas.microsoft.com/office/powerpoint/2010/main" val="1392212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09CFAB-A954-4FDF-AA9A-569C3E93C712}"/>
              </a:ext>
            </a:extLst>
          </p:cNvPr>
          <p:cNvSpPr>
            <a:spLocks noGrp="1"/>
          </p:cNvSpPr>
          <p:nvPr>
            <p:ph type="title"/>
          </p:nvPr>
        </p:nvSpPr>
        <p:spPr/>
        <p:txBody>
          <a:bodyPr/>
          <a:lstStyle/>
          <a:p>
            <a:r>
              <a:rPr lang="en-US" dirty="0"/>
              <a:t>Justification of the layout</a:t>
            </a:r>
            <a:endParaRPr lang="fr-FR" dirty="0"/>
          </a:p>
        </p:txBody>
      </p:sp>
      <p:sp>
        <p:nvSpPr>
          <p:cNvPr id="3" name="Espace réservé du contenu 2">
            <a:extLst>
              <a:ext uri="{FF2B5EF4-FFF2-40B4-BE49-F238E27FC236}">
                <a16:creationId xmlns:a16="http://schemas.microsoft.com/office/drawing/2014/main" id="{55FBB485-34D0-47E2-AF7B-21739DFC7FFF}"/>
              </a:ext>
            </a:extLst>
          </p:cNvPr>
          <p:cNvSpPr>
            <a:spLocks noGrp="1"/>
          </p:cNvSpPr>
          <p:nvPr>
            <p:ph idx="1"/>
          </p:nvPr>
        </p:nvSpPr>
        <p:spPr>
          <a:xfrm>
            <a:off x="1219200" y="1660117"/>
            <a:ext cx="10250750" cy="4003089"/>
          </a:xfrm>
        </p:spPr>
        <p:txBody>
          <a:bodyPr/>
          <a:lstStyle/>
          <a:p>
            <a:r>
              <a:rPr lang="en-US" dirty="0"/>
              <a:t>Daily </a:t>
            </a:r>
            <a:r>
              <a:rPr lang="en-US" dirty="0" err="1"/>
              <a:t>p.v.u</a:t>
            </a:r>
            <a:r>
              <a:rPr lang="en-US" dirty="0"/>
              <a:t> traffic in commissioning year 2022</a:t>
            </a:r>
          </a:p>
          <a:p>
            <a:pPr marL="0" indent="0">
              <a:buNone/>
            </a:pPr>
            <a:endParaRPr lang="en-US" sz="800" dirty="0"/>
          </a:p>
          <a:p>
            <a:pPr lvl="1"/>
            <a:r>
              <a:rPr lang="en-US" sz="1600" dirty="0"/>
              <a:t>The maximum average daily traffic in terms of heavy goods vehicles in 2017 :  </a:t>
            </a:r>
            <a:r>
              <a:rPr lang="fr-FR" sz="1600" dirty="0"/>
              <a:t>T</a:t>
            </a:r>
            <a:r>
              <a:rPr lang="fr-FR" sz="900" dirty="0"/>
              <a:t>2017</a:t>
            </a:r>
            <a:r>
              <a:rPr lang="fr-FR" sz="1600" dirty="0"/>
              <a:t> = 1922 </a:t>
            </a:r>
            <a:r>
              <a:rPr lang="fr-FR" sz="1600" dirty="0" err="1"/>
              <a:t>pvu</a:t>
            </a:r>
            <a:r>
              <a:rPr lang="fr-FR" sz="1600" dirty="0"/>
              <a:t>/</a:t>
            </a:r>
            <a:r>
              <a:rPr lang="fr-FR" sz="1600" dirty="0" err="1"/>
              <a:t>peak</a:t>
            </a:r>
            <a:r>
              <a:rPr lang="fr-FR" sz="1600" dirty="0"/>
              <a:t> </a:t>
            </a:r>
            <a:r>
              <a:rPr lang="fr-FR" sz="1600" dirty="0" err="1"/>
              <a:t>hour</a:t>
            </a:r>
            <a:endParaRPr lang="fr-FR" sz="1600" dirty="0"/>
          </a:p>
          <a:p>
            <a:pPr lvl="1"/>
            <a:r>
              <a:rPr lang="en-US" sz="1600" dirty="0"/>
              <a:t>The maximum average daily traffic in terms of heavy goods vehicles in 2022 :  </a:t>
            </a:r>
            <a:r>
              <a:rPr lang="fr-FR" sz="1600" dirty="0"/>
              <a:t>T</a:t>
            </a:r>
            <a:r>
              <a:rPr lang="fr-FR" sz="800" dirty="0"/>
              <a:t>2022</a:t>
            </a:r>
            <a:r>
              <a:rPr lang="fr-FR" sz="1600" dirty="0"/>
              <a:t> = 2229 </a:t>
            </a:r>
            <a:r>
              <a:rPr lang="fr-FR" sz="1600" dirty="0" err="1"/>
              <a:t>pvu</a:t>
            </a:r>
            <a:r>
              <a:rPr lang="fr-FR" sz="1600" dirty="0"/>
              <a:t>/</a:t>
            </a:r>
            <a:r>
              <a:rPr lang="fr-FR" sz="1600" dirty="0" err="1"/>
              <a:t>peak</a:t>
            </a:r>
            <a:r>
              <a:rPr lang="fr-FR" sz="1600" dirty="0"/>
              <a:t> </a:t>
            </a:r>
            <a:r>
              <a:rPr lang="fr-FR" sz="1600" dirty="0" err="1"/>
              <a:t>hour</a:t>
            </a:r>
            <a:endParaRPr lang="fr-FR" sz="1600" dirty="0"/>
          </a:p>
          <a:p>
            <a:pPr lvl="1"/>
            <a:endParaRPr lang="fr-FR" sz="1600" dirty="0"/>
          </a:p>
          <a:p>
            <a:r>
              <a:rPr lang="en-US" dirty="0"/>
              <a:t>Daily </a:t>
            </a:r>
            <a:r>
              <a:rPr lang="en-US" dirty="0" err="1"/>
              <a:t>p.v.u</a:t>
            </a:r>
            <a:r>
              <a:rPr lang="en-US" dirty="0"/>
              <a:t> traffic at end of service year 2042</a:t>
            </a:r>
          </a:p>
          <a:p>
            <a:pPr lvl="1"/>
            <a:endParaRPr lang="en-US" sz="800" dirty="0"/>
          </a:p>
          <a:p>
            <a:pPr lvl="1"/>
            <a:r>
              <a:rPr lang="fr-FR" sz="1600" dirty="0"/>
              <a:t> </a:t>
            </a:r>
          </a:p>
          <a:p>
            <a:pPr lvl="1"/>
            <a:endParaRPr lang="fr-FR" sz="1600" dirty="0"/>
          </a:p>
          <a:p>
            <a:r>
              <a:rPr lang="es-SV" dirty="0" err="1"/>
              <a:t>Determination</a:t>
            </a:r>
            <a:r>
              <a:rPr lang="es-SV" dirty="0"/>
              <a:t> </a:t>
            </a:r>
            <a:r>
              <a:rPr lang="es-SV" dirty="0" err="1"/>
              <a:t>of</a:t>
            </a:r>
            <a:r>
              <a:rPr lang="es-SV" dirty="0"/>
              <a:t> </a:t>
            </a:r>
            <a:r>
              <a:rPr lang="es-SV" dirty="0" err="1"/>
              <a:t>the</a:t>
            </a:r>
            <a:r>
              <a:rPr lang="es-SV" dirty="0"/>
              <a:t> </a:t>
            </a:r>
            <a:r>
              <a:rPr lang="es-SV" dirty="0" err="1"/>
              <a:t>number</a:t>
            </a:r>
            <a:r>
              <a:rPr lang="es-SV" dirty="0"/>
              <a:t> </a:t>
            </a:r>
            <a:r>
              <a:rPr lang="es-SV" dirty="0" err="1"/>
              <a:t>of</a:t>
            </a:r>
            <a:r>
              <a:rPr lang="es-SV" dirty="0"/>
              <a:t> </a:t>
            </a:r>
            <a:r>
              <a:rPr lang="es-SV" dirty="0" err="1"/>
              <a:t>lanes</a:t>
            </a:r>
            <a:r>
              <a:rPr lang="es-SV" dirty="0"/>
              <a:t> </a:t>
            </a:r>
            <a:endParaRPr lang="fr-FR" dirty="0"/>
          </a:p>
          <a:p>
            <a:pPr lvl="1"/>
            <a:endParaRPr lang="fr-FR" sz="1600" dirty="0"/>
          </a:p>
          <a:p>
            <a:pPr lvl="1"/>
            <a:endParaRPr lang="en-US" sz="1600" dirty="0"/>
          </a:p>
          <a:p>
            <a:pPr marL="987552" lvl="2" indent="0">
              <a:buNone/>
            </a:pPr>
            <a:endParaRPr lang="fr-FR" dirty="0"/>
          </a:p>
          <a:p>
            <a:pPr lvl="1"/>
            <a:endParaRPr lang="fr-FR" dirty="0"/>
          </a:p>
        </p:txBody>
      </p:sp>
      <p:sp>
        <p:nvSpPr>
          <p:cNvPr id="4" name="Espace réservé du numéro de diapositive 3">
            <a:extLst>
              <a:ext uri="{FF2B5EF4-FFF2-40B4-BE49-F238E27FC236}">
                <a16:creationId xmlns:a16="http://schemas.microsoft.com/office/drawing/2014/main" id="{1BB3395C-645B-4C24-983B-4F8BB7A14FEF}"/>
              </a:ext>
            </a:extLst>
          </p:cNvPr>
          <p:cNvSpPr>
            <a:spLocks noGrp="1"/>
          </p:cNvSpPr>
          <p:nvPr>
            <p:ph type="sldNum" sz="quarter" idx="12"/>
          </p:nvPr>
        </p:nvSpPr>
        <p:spPr/>
        <p:txBody>
          <a:bodyPr/>
          <a:lstStyle/>
          <a:p>
            <a:fld id="{764B81A8-79DB-4045-BEAA-50D228A6930F}" type="slidenum">
              <a:rPr lang="fr-FR" smtClean="0"/>
              <a:t>11</a:t>
            </a:fld>
            <a:endParaRPr lang="fr-FR"/>
          </a:p>
        </p:txBody>
      </p:sp>
      <p:graphicFrame>
        <p:nvGraphicFramePr>
          <p:cNvPr id="5" name="Objet 4">
            <a:extLst>
              <a:ext uri="{FF2B5EF4-FFF2-40B4-BE49-F238E27FC236}">
                <a16:creationId xmlns:a16="http://schemas.microsoft.com/office/drawing/2014/main" id="{E3B82680-B84C-4E91-8CA1-A592D3A6E5D8}"/>
              </a:ext>
            </a:extLst>
          </p:cNvPr>
          <p:cNvGraphicFramePr>
            <a:graphicFrameLocks noChangeAspect="1"/>
          </p:cNvGraphicFramePr>
          <p:nvPr>
            <p:extLst>
              <p:ext uri="{D42A27DB-BD31-4B8C-83A1-F6EECF244321}">
                <p14:modId xmlns:p14="http://schemas.microsoft.com/office/powerpoint/2010/main" val="1268797563"/>
              </p:ext>
            </p:extLst>
          </p:nvPr>
        </p:nvGraphicFramePr>
        <p:xfrm>
          <a:off x="8247308" y="1278325"/>
          <a:ext cx="2725492" cy="420866"/>
        </p:xfrm>
        <a:graphic>
          <a:graphicData uri="http://schemas.openxmlformats.org/presentationml/2006/ole">
            <mc:AlternateContent xmlns:mc="http://schemas.openxmlformats.org/markup-compatibility/2006">
              <mc:Choice xmlns:v="urn:schemas-microsoft-com:vml" Requires="v">
                <p:oleObj spid="_x0000_s2071" name="Equation" r:id="rId3" imgW="1244520" imgH="253800" progId="Equation.DSMT4">
                  <p:embed/>
                </p:oleObj>
              </mc:Choice>
              <mc:Fallback>
                <p:oleObj name="Equation" r:id="rId3" imgW="1244520" imgH="253800" progId="Equation.DSMT4">
                  <p:embed/>
                  <p:pic>
                    <p:nvPicPr>
                      <p:cNvPr id="11" name="Objet 10"/>
                      <p:cNvPicPr/>
                      <p:nvPr/>
                    </p:nvPicPr>
                    <p:blipFill>
                      <a:blip r:embed="rId4"/>
                      <a:stretch>
                        <a:fillRect/>
                      </a:stretch>
                    </p:blipFill>
                    <p:spPr>
                      <a:xfrm>
                        <a:off x="8247308" y="1278325"/>
                        <a:ext cx="2725492" cy="420866"/>
                      </a:xfrm>
                      <a:prstGeom prst="rect">
                        <a:avLst/>
                      </a:prstGeom>
                    </p:spPr>
                  </p:pic>
                </p:oleObj>
              </mc:Fallback>
            </mc:AlternateContent>
          </a:graphicData>
        </a:graphic>
      </p:graphicFrame>
      <p:pic>
        <p:nvPicPr>
          <p:cNvPr id="6" name="Image 5">
            <a:extLst>
              <a:ext uri="{FF2B5EF4-FFF2-40B4-BE49-F238E27FC236}">
                <a16:creationId xmlns:a16="http://schemas.microsoft.com/office/drawing/2014/main" id="{0333C3E3-165B-4547-9C3E-28545012E657}"/>
              </a:ext>
            </a:extLst>
          </p:cNvPr>
          <p:cNvPicPr>
            <a:picLocks noChangeAspect="1"/>
          </p:cNvPicPr>
          <p:nvPr/>
        </p:nvPicPr>
        <p:blipFill>
          <a:blip r:embed="rId5">
            <a:duotone>
              <a:prstClr val="black"/>
              <a:schemeClr val="accent2">
                <a:lumMod val="20000"/>
                <a:lumOff val="80000"/>
                <a:tint val="45000"/>
                <a:satMod val="400000"/>
              </a:schemeClr>
            </a:duotone>
          </a:blip>
          <a:stretch>
            <a:fillRect/>
          </a:stretch>
        </p:blipFill>
        <p:spPr>
          <a:xfrm>
            <a:off x="3453321" y="3864692"/>
            <a:ext cx="5924550" cy="371475"/>
          </a:xfrm>
          <a:prstGeom prst="rect">
            <a:avLst/>
          </a:prstGeom>
        </p:spPr>
      </p:pic>
      <p:pic>
        <p:nvPicPr>
          <p:cNvPr id="7" name="Image 6">
            <a:extLst>
              <a:ext uri="{FF2B5EF4-FFF2-40B4-BE49-F238E27FC236}">
                <a16:creationId xmlns:a16="http://schemas.microsoft.com/office/drawing/2014/main" id="{240CA261-E3A4-43CF-8FA2-E861A87E7CC3}"/>
              </a:ext>
            </a:extLst>
          </p:cNvPr>
          <p:cNvPicPr>
            <a:picLocks noChangeAspect="1"/>
          </p:cNvPicPr>
          <p:nvPr/>
        </p:nvPicPr>
        <p:blipFill>
          <a:blip r:embed="rId6"/>
          <a:stretch>
            <a:fillRect/>
          </a:stretch>
        </p:blipFill>
        <p:spPr>
          <a:xfrm>
            <a:off x="1371600" y="5110329"/>
            <a:ext cx="6419850" cy="1495425"/>
          </a:xfrm>
          <a:prstGeom prst="rect">
            <a:avLst/>
          </a:prstGeom>
        </p:spPr>
      </p:pic>
      <p:sp>
        <p:nvSpPr>
          <p:cNvPr id="8" name="ZoneTexte 7">
            <a:extLst>
              <a:ext uri="{FF2B5EF4-FFF2-40B4-BE49-F238E27FC236}">
                <a16:creationId xmlns:a16="http://schemas.microsoft.com/office/drawing/2014/main" id="{DB0EF8FF-1135-40F3-87CB-DA4E05B12838}"/>
              </a:ext>
            </a:extLst>
          </p:cNvPr>
          <p:cNvSpPr txBox="1"/>
          <p:nvPr/>
        </p:nvSpPr>
        <p:spPr>
          <a:xfrm>
            <a:off x="8477388" y="5565653"/>
            <a:ext cx="3586988" cy="584775"/>
          </a:xfrm>
          <a:prstGeom prst="rect">
            <a:avLst/>
          </a:prstGeom>
          <a:noFill/>
          <a:ln>
            <a:noFill/>
          </a:ln>
        </p:spPr>
        <p:txBody>
          <a:bodyPr wrap="square" rtlCol="0">
            <a:spAutoFit/>
          </a:bodyPr>
          <a:lstStyle/>
          <a:p>
            <a:pPr marL="285750" indent="-285750">
              <a:buFont typeface="Wingdings" panose="05000000000000000000" pitchFamily="2" charset="2"/>
              <a:buChar char="ü"/>
            </a:pPr>
            <a:r>
              <a:rPr lang="fr-FR" sz="1600" i="1" dirty="0">
                <a:solidFill>
                  <a:schemeClr val="tx2"/>
                </a:solidFill>
              </a:rPr>
              <a:t>2x3 </a:t>
            </a:r>
            <a:r>
              <a:rPr lang="fr-FR" sz="1600" i="1" dirty="0" err="1">
                <a:solidFill>
                  <a:schemeClr val="tx2"/>
                </a:solidFill>
              </a:rPr>
              <a:t>lanes</a:t>
            </a:r>
            <a:r>
              <a:rPr lang="fr-FR" sz="1600" i="1" dirty="0">
                <a:solidFill>
                  <a:schemeClr val="tx2"/>
                </a:solidFill>
              </a:rPr>
              <a:t> for X20 and X3</a:t>
            </a:r>
          </a:p>
          <a:p>
            <a:pPr marL="285750" indent="-285750">
              <a:buFont typeface="Wingdings" panose="05000000000000000000" pitchFamily="2" charset="2"/>
              <a:buChar char="ü"/>
            </a:pPr>
            <a:r>
              <a:rPr lang="fr-FR" sz="1600" i="1" dirty="0">
                <a:solidFill>
                  <a:schemeClr val="tx2"/>
                </a:solidFill>
              </a:rPr>
              <a:t>1 </a:t>
            </a:r>
            <a:r>
              <a:rPr lang="fr-FR" sz="1600" i="1" dirty="0" err="1">
                <a:solidFill>
                  <a:schemeClr val="tx2"/>
                </a:solidFill>
              </a:rPr>
              <a:t>lane</a:t>
            </a:r>
            <a:r>
              <a:rPr lang="fr-FR" sz="1600" i="1" dirty="0">
                <a:solidFill>
                  <a:schemeClr val="tx2"/>
                </a:solidFill>
              </a:rPr>
              <a:t> for </a:t>
            </a:r>
            <a:r>
              <a:rPr lang="fr-FR" sz="1600" i="1" dirty="0" err="1">
                <a:solidFill>
                  <a:schemeClr val="tx2"/>
                </a:solidFill>
              </a:rPr>
              <a:t>suspenders</a:t>
            </a:r>
            <a:r>
              <a:rPr lang="fr-FR" sz="1600" i="1" dirty="0">
                <a:solidFill>
                  <a:schemeClr val="tx2"/>
                </a:solidFill>
              </a:rPr>
              <a:t> and </a:t>
            </a:r>
            <a:r>
              <a:rPr lang="fr-FR" sz="1600" i="1" dirty="0" err="1">
                <a:solidFill>
                  <a:schemeClr val="tx2"/>
                </a:solidFill>
              </a:rPr>
              <a:t>curls</a:t>
            </a:r>
            <a:endParaRPr lang="fr-FR" sz="1600" i="1" dirty="0">
              <a:solidFill>
                <a:schemeClr val="tx2"/>
              </a:solidFill>
            </a:endParaRPr>
          </a:p>
        </p:txBody>
      </p:sp>
      <p:sp>
        <p:nvSpPr>
          <p:cNvPr id="9" name="Flèche : droite rayée 8">
            <a:extLst>
              <a:ext uri="{FF2B5EF4-FFF2-40B4-BE49-F238E27FC236}">
                <a16:creationId xmlns:a16="http://schemas.microsoft.com/office/drawing/2014/main" id="{C1B3BC26-9D30-440F-9338-41F0C5A3093D}"/>
              </a:ext>
            </a:extLst>
          </p:cNvPr>
          <p:cNvSpPr/>
          <p:nvPr/>
        </p:nvSpPr>
        <p:spPr>
          <a:xfrm>
            <a:off x="7791450" y="5617732"/>
            <a:ext cx="685938" cy="48061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211725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895379-F221-4D0B-ABE8-4B15EABDBFA4}"/>
              </a:ext>
            </a:extLst>
          </p:cNvPr>
          <p:cNvSpPr>
            <a:spLocks noGrp="1"/>
          </p:cNvSpPr>
          <p:nvPr>
            <p:ph type="title"/>
          </p:nvPr>
        </p:nvSpPr>
        <p:spPr/>
        <p:txBody>
          <a:bodyPr/>
          <a:lstStyle/>
          <a:p>
            <a:r>
              <a:rPr lang="en-US" dirty="0"/>
              <a:t>Design stages</a:t>
            </a:r>
            <a:endParaRPr lang="fr-FR" dirty="0"/>
          </a:p>
        </p:txBody>
      </p:sp>
      <p:sp>
        <p:nvSpPr>
          <p:cNvPr id="3" name="Espace réservé du contenu 2">
            <a:extLst>
              <a:ext uri="{FF2B5EF4-FFF2-40B4-BE49-F238E27FC236}">
                <a16:creationId xmlns:a16="http://schemas.microsoft.com/office/drawing/2014/main" id="{089FD6E4-9281-4ED1-9DCD-60BAC9AE1A66}"/>
              </a:ext>
            </a:extLst>
          </p:cNvPr>
          <p:cNvSpPr>
            <a:spLocks noGrp="1"/>
          </p:cNvSpPr>
          <p:nvPr>
            <p:ph idx="1"/>
          </p:nvPr>
        </p:nvSpPr>
        <p:spPr/>
        <p:txBody>
          <a:bodyPr/>
          <a:lstStyle/>
          <a:p>
            <a:pPr marL="457200" indent="-457200">
              <a:lnSpc>
                <a:spcPct val="150000"/>
              </a:lnSpc>
              <a:buFont typeface="+mj-lt"/>
              <a:buAutoNum type="arabicPeriod"/>
            </a:pPr>
            <a:r>
              <a:rPr lang="en-US" dirty="0"/>
              <a:t>Importing crossroads from Google Earth</a:t>
            </a:r>
          </a:p>
          <a:p>
            <a:pPr marL="457200" indent="-457200">
              <a:lnSpc>
                <a:spcPct val="150000"/>
              </a:lnSpc>
              <a:buFont typeface="+mj-lt"/>
              <a:buAutoNum type="arabicPeriod"/>
            </a:pPr>
            <a:r>
              <a:rPr lang="fr-FR" dirty="0" err="1"/>
              <a:t>Drawing</a:t>
            </a:r>
            <a:r>
              <a:rPr lang="fr-FR" dirty="0"/>
              <a:t> the bridges</a:t>
            </a:r>
          </a:p>
          <a:p>
            <a:pPr marL="457200" indent="-457200">
              <a:lnSpc>
                <a:spcPct val="150000"/>
              </a:lnSpc>
              <a:buFont typeface="+mj-lt"/>
              <a:buAutoNum type="arabicPeriod"/>
            </a:pPr>
            <a:r>
              <a:rPr lang="en-US" dirty="0"/>
              <a:t>Drawing the roads X20 and X3</a:t>
            </a:r>
          </a:p>
          <a:p>
            <a:pPr marL="457200" indent="-457200">
              <a:lnSpc>
                <a:spcPct val="150000"/>
              </a:lnSpc>
              <a:buFont typeface="+mj-lt"/>
              <a:buAutoNum type="arabicPeriod"/>
            </a:pPr>
            <a:r>
              <a:rPr lang="en-US" dirty="0"/>
              <a:t>Drawing the piers, abutments and bearings</a:t>
            </a:r>
          </a:p>
          <a:p>
            <a:pPr marL="457200" indent="-457200">
              <a:lnSpc>
                <a:spcPct val="150000"/>
              </a:lnSpc>
              <a:buFont typeface="+mj-lt"/>
              <a:buAutoNum type="arabicPeriod"/>
            </a:pPr>
            <a:r>
              <a:rPr lang="fr-FR" dirty="0" err="1"/>
              <a:t>Drawing</a:t>
            </a:r>
            <a:r>
              <a:rPr lang="fr-FR" dirty="0"/>
              <a:t> </a:t>
            </a:r>
            <a:r>
              <a:rPr lang="fr-FR" dirty="0" err="1"/>
              <a:t>curls</a:t>
            </a:r>
            <a:endParaRPr lang="fr-FR" dirty="0"/>
          </a:p>
          <a:p>
            <a:pPr marL="457200" indent="-457200">
              <a:lnSpc>
                <a:spcPct val="150000"/>
              </a:lnSpc>
              <a:buFont typeface="+mj-lt"/>
              <a:buAutoNum type="arabicPeriod"/>
            </a:pPr>
            <a:r>
              <a:rPr lang="fr-FR" dirty="0" err="1"/>
              <a:t>Drawing</a:t>
            </a:r>
            <a:r>
              <a:rPr lang="fr-FR" dirty="0"/>
              <a:t> the </a:t>
            </a:r>
            <a:r>
              <a:rPr lang="fr-FR" dirty="0" err="1"/>
              <a:t>suspenders</a:t>
            </a:r>
            <a:endParaRPr lang="fr-FR" dirty="0"/>
          </a:p>
        </p:txBody>
      </p:sp>
      <p:sp>
        <p:nvSpPr>
          <p:cNvPr id="4" name="Espace réservé du numéro de diapositive 3">
            <a:extLst>
              <a:ext uri="{FF2B5EF4-FFF2-40B4-BE49-F238E27FC236}">
                <a16:creationId xmlns:a16="http://schemas.microsoft.com/office/drawing/2014/main" id="{2473FB18-B9D8-4826-B29E-091302B291DE}"/>
              </a:ext>
            </a:extLst>
          </p:cNvPr>
          <p:cNvSpPr>
            <a:spLocks noGrp="1"/>
          </p:cNvSpPr>
          <p:nvPr>
            <p:ph type="sldNum" sz="quarter" idx="12"/>
          </p:nvPr>
        </p:nvSpPr>
        <p:spPr/>
        <p:txBody>
          <a:bodyPr/>
          <a:lstStyle/>
          <a:p>
            <a:fld id="{764B81A8-79DB-4045-BEAA-50D228A6930F}" type="slidenum">
              <a:rPr lang="fr-FR" smtClean="0"/>
              <a:t>12</a:t>
            </a:fld>
            <a:endParaRPr lang="fr-FR"/>
          </a:p>
        </p:txBody>
      </p:sp>
      <p:pic>
        <p:nvPicPr>
          <p:cNvPr id="6" name="Image 5" descr="Une image contenant bâtiment, photo, route, morceau&#10;&#10;Description générée automatiquement">
            <a:extLst>
              <a:ext uri="{FF2B5EF4-FFF2-40B4-BE49-F238E27FC236}">
                <a16:creationId xmlns:a16="http://schemas.microsoft.com/office/drawing/2014/main" id="{A4263424-98D4-4702-92FE-B471596A4D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2851" y="2534055"/>
            <a:ext cx="4640982" cy="2644369"/>
          </a:xfrm>
          <a:prstGeom prst="rect">
            <a:avLst/>
          </a:prstGeom>
        </p:spPr>
      </p:pic>
      <p:pic>
        <p:nvPicPr>
          <p:cNvPr id="8" name="Image 7" descr="Une image contenant neige, skiant, couvert, montagne&#10;&#10;Description générée automatiquement">
            <a:extLst>
              <a:ext uri="{FF2B5EF4-FFF2-40B4-BE49-F238E27FC236}">
                <a16:creationId xmlns:a16="http://schemas.microsoft.com/office/drawing/2014/main" id="{17009B2D-003C-4DD7-B119-5F6DF0C6F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9023" y="2757686"/>
            <a:ext cx="4808637" cy="2209992"/>
          </a:xfrm>
          <a:prstGeom prst="rect">
            <a:avLst/>
          </a:prstGeom>
        </p:spPr>
      </p:pic>
      <p:pic>
        <p:nvPicPr>
          <p:cNvPr id="10" name="Image 9">
            <a:extLst>
              <a:ext uri="{FF2B5EF4-FFF2-40B4-BE49-F238E27FC236}">
                <a16:creationId xmlns:a16="http://schemas.microsoft.com/office/drawing/2014/main" id="{01684E84-3761-44C1-AFEC-4AB8E28BE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8740" y="2656089"/>
            <a:ext cx="1790700" cy="2400300"/>
          </a:xfrm>
          <a:prstGeom prst="rect">
            <a:avLst/>
          </a:prstGeom>
        </p:spPr>
      </p:pic>
      <p:pic>
        <p:nvPicPr>
          <p:cNvPr id="12" name="Image 11">
            <a:extLst>
              <a:ext uri="{FF2B5EF4-FFF2-40B4-BE49-F238E27FC236}">
                <a16:creationId xmlns:a16="http://schemas.microsoft.com/office/drawing/2014/main" id="{E8D9C2E8-508D-437A-BDD1-E530C800D0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3973" y="2757686"/>
            <a:ext cx="3635055" cy="2293819"/>
          </a:xfrm>
          <a:prstGeom prst="rect">
            <a:avLst/>
          </a:prstGeom>
        </p:spPr>
      </p:pic>
      <p:pic>
        <p:nvPicPr>
          <p:cNvPr id="14" name="Image 13">
            <a:extLst>
              <a:ext uri="{FF2B5EF4-FFF2-40B4-BE49-F238E27FC236}">
                <a16:creationId xmlns:a16="http://schemas.microsoft.com/office/drawing/2014/main" id="{FFCD292C-DB77-4C22-917D-846155C9AC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9482" y="2534055"/>
            <a:ext cx="3547146" cy="2609892"/>
          </a:xfrm>
          <a:prstGeom prst="rect">
            <a:avLst/>
          </a:prstGeom>
        </p:spPr>
      </p:pic>
      <p:pic>
        <p:nvPicPr>
          <p:cNvPr id="16" name="Image 15">
            <a:extLst>
              <a:ext uri="{FF2B5EF4-FFF2-40B4-BE49-F238E27FC236}">
                <a16:creationId xmlns:a16="http://schemas.microsoft.com/office/drawing/2014/main" id="{556E91F5-8425-4C6C-8D04-388312E37B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3283" y="2567413"/>
            <a:ext cx="4400550" cy="2543175"/>
          </a:xfrm>
          <a:prstGeom prst="rect">
            <a:avLst/>
          </a:prstGeom>
        </p:spPr>
      </p:pic>
    </p:spTree>
    <p:extLst>
      <p:ext uri="{BB962C8B-B14F-4D97-AF65-F5344CB8AC3E}">
        <p14:creationId xmlns:p14="http://schemas.microsoft.com/office/powerpoint/2010/main" val="1777118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6A813-42A6-4CFE-9CCA-AC4AFE129EAF}"/>
              </a:ext>
            </a:extLst>
          </p:cNvPr>
          <p:cNvSpPr>
            <a:spLocks noGrp="1"/>
          </p:cNvSpPr>
          <p:nvPr>
            <p:ph type="title"/>
          </p:nvPr>
        </p:nvSpPr>
        <p:spPr/>
        <p:txBody>
          <a:bodyPr/>
          <a:lstStyle/>
          <a:p>
            <a:r>
              <a:rPr lang="fr-FR" dirty="0" err="1"/>
              <a:t>Layout</a:t>
            </a:r>
            <a:r>
              <a:rPr lang="fr-FR" dirty="0"/>
              <a:t> propositions</a:t>
            </a:r>
          </a:p>
        </p:txBody>
      </p:sp>
      <p:pic>
        <p:nvPicPr>
          <p:cNvPr id="6" name="Espace réservé du contenu 5">
            <a:extLst>
              <a:ext uri="{FF2B5EF4-FFF2-40B4-BE49-F238E27FC236}">
                <a16:creationId xmlns:a16="http://schemas.microsoft.com/office/drawing/2014/main" id="{FC66853A-1837-4E5F-8232-E505E11925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8523" y="1766083"/>
            <a:ext cx="7602359" cy="4399828"/>
          </a:xfrm>
        </p:spPr>
      </p:pic>
      <p:sp>
        <p:nvSpPr>
          <p:cNvPr id="4" name="Espace réservé du numéro de diapositive 3">
            <a:extLst>
              <a:ext uri="{FF2B5EF4-FFF2-40B4-BE49-F238E27FC236}">
                <a16:creationId xmlns:a16="http://schemas.microsoft.com/office/drawing/2014/main" id="{CE7FFADB-E960-4716-892D-E490C48FD8A5}"/>
              </a:ext>
            </a:extLst>
          </p:cNvPr>
          <p:cNvSpPr>
            <a:spLocks noGrp="1"/>
          </p:cNvSpPr>
          <p:nvPr>
            <p:ph type="sldNum" sz="quarter" idx="12"/>
          </p:nvPr>
        </p:nvSpPr>
        <p:spPr/>
        <p:txBody>
          <a:bodyPr/>
          <a:lstStyle/>
          <a:p>
            <a:fld id="{764B81A8-79DB-4045-BEAA-50D228A6930F}" type="slidenum">
              <a:rPr lang="fr-FR" smtClean="0"/>
              <a:t>13</a:t>
            </a:fld>
            <a:endParaRPr lang="fr-FR"/>
          </a:p>
        </p:txBody>
      </p:sp>
      <p:pic>
        <p:nvPicPr>
          <p:cNvPr id="8" name="Image 7">
            <a:extLst>
              <a:ext uri="{FF2B5EF4-FFF2-40B4-BE49-F238E27FC236}">
                <a16:creationId xmlns:a16="http://schemas.microsoft.com/office/drawing/2014/main" id="{838F540B-A80F-4668-8ED4-D364680CB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786" y="1838355"/>
            <a:ext cx="7757832" cy="4168501"/>
          </a:xfrm>
          <a:prstGeom prst="rect">
            <a:avLst/>
          </a:prstGeom>
        </p:spPr>
      </p:pic>
      <p:pic>
        <p:nvPicPr>
          <p:cNvPr id="10" name="Image 9">
            <a:extLst>
              <a:ext uri="{FF2B5EF4-FFF2-40B4-BE49-F238E27FC236}">
                <a16:creationId xmlns:a16="http://schemas.microsoft.com/office/drawing/2014/main" id="{4947C483-D692-4F27-873F-F80868A126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964" y="1428750"/>
            <a:ext cx="6191250" cy="4743450"/>
          </a:xfrm>
          <a:prstGeom prst="rect">
            <a:avLst/>
          </a:prstGeom>
        </p:spPr>
      </p:pic>
      <p:sp>
        <p:nvSpPr>
          <p:cNvPr id="11" name="ZoneTexte 10">
            <a:extLst>
              <a:ext uri="{FF2B5EF4-FFF2-40B4-BE49-F238E27FC236}">
                <a16:creationId xmlns:a16="http://schemas.microsoft.com/office/drawing/2014/main" id="{9FC53BF3-11BE-40EC-94D4-63B3DB54A7B4}"/>
              </a:ext>
            </a:extLst>
          </p:cNvPr>
          <p:cNvSpPr txBox="1"/>
          <p:nvPr/>
        </p:nvSpPr>
        <p:spPr>
          <a:xfrm>
            <a:off x="5034694" y="6286361"/>
            <a:ext cx="2870016" cy="369332"/>
          </a:xfrm>
          <a:prstGeom prst="rect">
            <a:avLst/>
          </a:prstGeom>
          <a:noFill/>
        </p:spPr>
        <p:txBody>
          <a:bodyPr wrap="none" rtlCol="0">
            <a:spAutoFit/>
          </a:bodyPr>
          <a:lstStyle/>
          <a:p>
            <a:r>
              <a:rPr lang="fr-FR" dirty="0"/>
              <a:t>La</a:t>
            </a:r>
            <a:r>
              <a:rPr lang="en-US" dirty="0" err="1"/>
              <a:t>yout</a:t>
            </a:r>
            <a:r>
              <a:rPr lang="en-US" dirty="0"/>
              <a:t> proposed by </a:t>
            </a:r>
            <a:r>
              <a:rPr lang="en-US" dirty="0" err="1"/>
              <a:t>Mariem</a:t>
            </a:r>
            <a:endParaRPr lang="fr-FR" dirty="0"/>
          </a:p>
        </p:txBody>
      </p:sp>
      <p:sp>
        <p:nvSpPr>
          <p:cNvPr id="12" name="ZoneTexte 11">
            <a:extLst>
              <a:ext uri="{FF2B5EF4-FFF2-40B4-BE49-F238E27FC236}">
                <a16:creationId xmlns:a16="http://schemas.microsoft.com/office/drawing/2014/main" id="{C3516507-4B56-4852-A64B-96AE8DE75C8D}"/>
              </a:ext>
            </a:extLst>
          </p:cNvPr>
          <p:cNvSpPr txBox="1"/>
          <p:nvPr/>
        </p:nvSpPr>
        <p:spPr>
          <a:xfrm>
            <a:off x="5138792" y="6286361"/>
            <a:ext cx="2661819" cy="369332"/>
          </a:xfrm>
          <a:prstGeom prst="rect">
            <a:avLst/>
          </a:prstGeom>
          <a:noFill/>
        </p:spPr>
        <p:txBody>
          <a:bodyPr wrap="none" rtlCol="0">
            <a:spAutoFit/>
          </a:bodyPr>
          <a:lstStyle/>
          <a:p>
            <a:r>
              <a:rPr lang="en-US" dirty="0"/>
              <a:t>Layout proposed by Fares</a:t>
            </a:r>
          </a:p>
        </p:txBody>
      </p:sp>
      <p:sp>
        <p:nvSpPr>
          <p:cNvPr id="13" name="ZoneTexte 12">
            <a:extLst>
              <a:ext uri="{FF2B5EF4-FFF2-40B4-BE49-F238E27FC236}">
                <a16:creationId xmlns:a16="http://schemas.microsoft.com/office/drawing/2014/main" id="{12FF8E63-CAF1-49F4-8EC9-4A13BDB950E3}"/>
              </a:ext>
            </a:extLst>
          </p:cNvPr>
          <p:cNvSpPr txBox="1"/>
          <p:nvPr/>
        </p:nvSpPr>
        <p:spPr>
          <a:xfrm>
            <a:off x="5067554" y="6286361"/>
            <a:ext cx="2804294" cy="369332"/>
          </a:xfrm>
          <a:prstGeom prst="rect">
            <a:avLst/>
          </a:prstGeom>
          <a:noFill/>
        </p:spPr>
        <p:txBody>
          <a:bodyPr wrap="none" rtlCol="0">
            <a:spAutoFit/>
          </a:bodyPr>
          <a:lstStyle/>
          <a:p>
            <a:r>
              <a:rPr lang="fr-FR" dirty="0" err="1"/>
              <a:t>Layout</a:t>
            </a:r>
            <a:r>
              <a:rPr lang="fr-FR" dirty="0"/>
              <a:t> </a:t>
            </a:r>
            <a:r>
              <a:rPr lang="fr-FR" dirty="0" err="1"/>
              <a:t>proposed</a:t>
            </a:r>
            <a:r>
              <a:rPr lang="fr-FR" dirty="0"/>
              <a:t> by </a:t>
            </a:r>
            <a:r>
              <a:rPr lang="fr-FR" dirty="0" err="1"/>
              <a:t>Chiheb</a:t>
            </a:r>
            <a:endParaRPr lang="fr-FR" dirty="0"/>
          </a:p>
        </p:txBody>
      </p:sp>
    </p:spTree>
    <p:extLst>
      <p:ext uri="{BB962C8B-B14F-4D97-AF65-F5344CB8AC3E}">
        <p14:creationId xmlns:p14="http://schemas.microsoft.com/office/powerpoint/2010/main" val="2691106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23EE04-485E-46F7-B8FF-BF0DC06422EF}"/>
              </a:ext>
            </a:extLst>
          </p:cNvPr>
          <p:cNvSpPr>
            <a:spLocks noGrp="1"/>
          </p:cNvSpPr>
          <p:nvPr>
            <p:ph type="title"/>
          </p:nvPr>
        </p:nvSpPr>
        <p:spPr/>
        <p:txBody>
          <a:bodyPr/>
          <a:lstStyle/>
          <a:p>
            <a:r>
              <a:rPr lang="en-US" sz="4000" dirty="0"/>
              <a:t>PAVEMENT DIMENSIONING</a:t>
            </a:r>
            <a:endParaRPr lang="fr-FR" sz="4000" dirty="0"/>
          </a:p>
        </p:txBody>
      </p:sp>
      <p:sp>
        <p:nvSpPr>
          <p:cNvPr id="3" name="Espace réservé du contenu 2">
            <a:extLst>
              <a:ext uri="{FF2B5EF4-FFF2-40B4-BE49-F238E27FC236}">
                <a16:creationId xmlns:a16="http://schemas.microsoft.com/office/drawing/2014/main" id="{E9E5A69B-B914-443E-B1B5-B4D03A44481E}"/>
              </a:ext>
            </a:extLst>
          </p:cNvPr>
          <p:cNvSpPr>
            <a:spLocks noGrp="1"/>
          </p:cNvSpPr>
          <p:nvPr>
            <p:ph idx="1"/>
          </p:nvPr>
        </p:nvSpPr>
        <p:spPr>
          <a:xfrm>
            <a:off x="6267352" y="1754559"/>
            <a:ext cx="5212080" cy="4662780"/>
          </a:xfrm>
        </p:spPr>
        <p:txBody>
          <a:bodyPr/>
          <a:lstStyle/>
          <a:p>
            <a:pPr>
              <a:lnSpc>
                <a:spcPct val="300000"/>
              </a:lnSpc>
            </a:pPr>
            <a:r>
              <a:rPr lang="en-US" dirty="0"/>
              <a:t>Dimensioning in heavy goods vehicles</a:t>
            </a:r>
          </a:p>
          <a:p>
            <a:pPr>
              <a:lnSpc>
                <a:spcPct val="300000"/>
              </a:lnSpc>
            </a:pPr>
            <a:r>
              <a:rPr lang="en-US" dirty="0"/>
              <a:t>Geotechnical studies</a:t>
            </a:r>
          </a:p>
          <a:p>
            <a:pPr>
              <a:lnSpc>
                <a:spcPct val="300000"/>
              </a:lnSpc>
            </a:pPr>
            <a:r>
              <a:rPr lang="en-US" dirty="0"/>
              <a:t>Dimensioning with ALIZE</a:t>
            </a:r>
          </a:p>
        </p:txBody>
      </p:sp>
      <p:sp>
        <p:nvSpPr>
          <p:cNvPr id="5" name="Espace réservé du texte 4">
            <a:extLst>
              <a:ext uri="{FF2B5EF4-FFF2-40B4-BE49-F238E27FC236}">
                <a16:creationId xmlns:a16="http://schemas.microsoft.com/office/drawing/2014/main" id="{26040490-C890-4B2B-92E8-E62CC28258B7}"/>
              </a:ext>
            </a:extLst>
          </p:cNvPr>
          <p:cNvSpPr>
            <a:spLocks noGrp="1"/>
          </p:cNvSpPr>
          <p:nvPr>
            <p:ph type="body" sz="half" idx="2"/>
          </p:nvPr>
        </p:nvSpPr>
        <p:spPr/>
        <p:txBody>
          <a:bodyPr/>
          <a:lstStyle/>
          <a:p>
            <a:endParaRPr lang="fr-FR"/>
          </a:p>
        </p:txBody>
      </p:sp>
      <p:sp>
        <p:nvSpPr>
          <p:cNvPr id="4" name="Espace réservé du numéro de diapositive 3">
            <a:extLst>
              <a:ext uri="{FF2B5EF4-FFF2-40B4-BE49-F238E27FC236}">
                <a16:creationId xmlns:a16="http://schemas.microsoft.com/office/drawing/2014/main" id="{E3A88A8F-733B-4952-A8C5-5DB049CA955C}"/>
              </a:ext>
            </a:extLst>
          </p:cNvPr>
          <p:cNvSpPr>
            <a:spLocks noGrp="1"/>
          </p:cNvSpPr>
          <p:nvPr>
            <p:ph type="sldNum" sz="quarter" idx="12"/>
          </p:nvPr>
        </p:nvSpPr>
        <p:spPr/>
        <p:txBody>
          <a:bodyPr/>
          <a:lstStyle/>
          <a:p>
            <a:fld id="{764B81A8-79DB-4045-BEAA-50D228A6930F}" type="slidenum">
              <a:rPr lang="fr-FR" smtClean="0"/>
              <a:t>14</a:t>
            </a:fld>
            <a:endParaRPr lang="fr-FR"/>
          </a:p>
        </p:txBody>
      </p:sp>
    </p:spTree>
    <p:extLst>
      <p:ext uri="{BB962C8B-B14F-4D97-AF65-F5344CB8AC3E}">
        <p14:creationId xmlns:p14="http://schemas.microsoft.com/office/powerpoint/2010/main" val="652287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03D66435-679F-44C9-BF6F-9295E6796739}"/>
              </a:ext>
            </a:extLst>
          </p:cNvPr>
          <p:cNvSpPr>
            <a:spLocks noGrp="1"/>
          </p:cNvSpPr>
          <p:nvPr>
            <p:ph type="title"/>
          </p:nvPr>
        </p:nvSpPr>
        <p:spPr/>
        <p:txBody>
          <a:bodyPr/>
          <a:lstStyle/>
          <a:p>
            <a:r>
              <a:rPr lang="en-US" dirty="0"/>
              <a:t>Dimensioning in heavy goods vehicles</a:t>
            </a:r>
            <a:br>
              <a:rPr lang="en-US" dirty="0"/>
            </a:br>
            <a:endParaRPr lang="fr-FR" dirty="0"/>
          </a:p>
        </p:txBody>
      </p:sp>
      <p:sp>
        <p:nvSpPr>
          <p:cNvPr id="7" name="Espace réservé du contenu 6">
            <a:extLst>
              <a:ext uri="{FF2B5EF4-FFF2-40B4-BE49-F238E27FC236}">
                <a16:creationId xmlns:a16="http://schemas.microsoft.com/office/drawing/2014/main" id="{B1509E1B-01C5-4356-B118-529AA3AFE3FA}"/>
              </a:ext>
            </a:extLst>
          </p:cNvPr>
          <p:cNvSpPr>
            <a:spLocks noGrp="1"/>
          </p:cNvSpPr>
          <p:nvPr>
            <p:ph idx="1"/>
          </p:nvPr>
        </p:nvSpPr>
        <p:spPr/>
        <p:txBody>
          <a:bodyPr/>
          <a:lstStyle/>
          <a:p>
            <a:endParaRPr lang="fr-FR"/>
          </a:p>
        </p:txBody>
      </p:sp>
      <p:sp>
        <p:nvSpPr>
          <p:cNvPr id="5" name="Espace réservé du numéro de diapositive 4">
            <a:extLst>
              <a:ext uri="{FF2B5EF4-FFF2-40B4-BE49-F238E27FC236}">
                <a16:creationId xmlns:a16="http://schemas.microsoft.com/office/drawing/2014/main" id="{E3E2BD8F-27A2-4ACD-9CCD-4303F662DF0A}"/>
              </a:ext>
            </a:extLst>
          </p:cNvPr>
          <p:cNvSpPr>
            <a:spLocks noGrp="1"/>
          </p:cNvSpPr>
          <p:nvPr>
            <p:ph type="sldNum" sz="quarter" idx="12"/>
          </p:nvPr>
        </p:nvSpPr>
        <p:spPr/>
        <p:txBody>
          <a:bodyPr/>
          <a:lstStyle/>
          <a:p>
            <a:fld id="{764B81A8-79DB-4045-BEAA-50D228A6930F}" type="slidenum">
              <a:rPr lang="fr-FR" smtClean="0"/>
              <a:t>15</a:t>
            </a:fld>
            <a:endParaRPr lang="fr-FR"/>
          </a:p>
        </p:txBody>
      </p:sp>
      <p:sp>
        <p:nvSpPr>
          <p:cNvPr id="8" name="Espace réservé du contenu 2">
            <a:extLst>
              <a:ext uri="{FF2B5EF4-FFF2-40B4-BE49-F238E27FC236}">
                <a16:creationId xmlns:a16="http://schemas.microsoft.com/office/drawing/2014/main" id="{371E72DB-EC7B-49A8-87AC-3919A5FC7B05}"/>
              </a:ext>
            </a:extLst>
          </p:cNvPr>
          <p:cNvSpPr txBox="1">
            <a:spLocks/>
          </p:cNvSpPr>
          <p:nvPr/>
        </p:nvSpPr>
        <p:spPr>
          <a:xfrm>
            <a:off x="971502" y="1714712"/>
            <a:ext cx="10515600" cy="435133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fr-FR" b="1" dirty="0">
                <a:latin typeface="Bell MT" panose="02020503060305020303" pitchFamily="18" charset="0"/>
              </a:rPr>
              <a:t>T</a:t>
            </a:r>
            <a:r>
              <a:rPr lang="fr-FR" sz="900" b="1" dirty="0">
                <a:latin typeface="Bell MT" panose="02020503060305020303" pitchFamily="18" charset="0"/>
              </a:rPr>
              <a:t>ph</a:t>
            </a:r>
            <a:r>
              <a:rPr lang="fr-FR" b="1" dirty="0">
                <a:latin typeface="Bell MT" panose="02020503060305020303" pitchFamily="18" charset="0"/>
              </a:rPr>
              <a:t>(</a:t>
            </a:r>
            <a:r>
              <a:rPr lang="fr-FR" b="1" dirty="0" err="1">
                <a:latin typeface="Bell MT" panose="02020503060305020303" pitchFamily="18" charset="0"/>
              </a:rPr>
              <a:t>pvu</a:t>
            </a:r>
            <a:r>
              <a:rPr lang="fr-FR" b="1" dirty="0">
                <a:latin typeface="Bell MT" panose="02020503060305020303" pitchFamily="18" charset="0"/>
              </a:rPr>
              <a:t>) = 2 x HGV + LV</a:t>
            </a:r>
          </a:p>
          <a:p>
            <a:pPr marL="0" indent="0" algn="ctr">
              <a:buFont typeface="Franklin Gothic Book" panose="020B0503020102020204" pitchFamily="34" charset="0"/>
              <a:buNone/>
            </a:pPr>
            <a:r>
              <a:rPr lang="fr-FR" b="1" dirty="0">
                <a:latin typeface="Bell MT" panose="02020503060305020303" pitchFamily="18" charset="0"/>
              </a:rPr>
              <a:t>Tc = 365 x Tm x </a:t>
            </a:r>
            <a:r>
              <a:rPr lang="fr-FR" b="1" dirty="0" err="1">
                <a:latin typeface="Bell MT" panose="02020503060305020303" pitchFamily="18" charset="0"/>
              </a:rPr>
              <a:t>Aeq</a:t>
            </a:r>
            <a:r>
              <a:rPr lang="fr-FR" b="1" dirty="0">
                <a:latin typeface="Bell MT" panose="02020503060305020303" pitchFamily="18" charset="0"/>
              </a:rPr>
              <a:t> x </a:t>
            </a:r>
            <a:r>
              <a:rPr lang="el-GR" b="1" dirty="0"/>
              <a:t>β</a:t>
            </a:r>
            <a:endParaRPr lang="fr-FR" b="1" dirty="0">
              <a:latin typeface="Bell MT" panose="02020503060305020303" pitchFamily="18" charset="0"/>
            </a:endParaRPr>
          </a:p>
          <a:p>
            <a:pPr marL="0" indent="0">
              <a:buFont typeface="Franklin Gothic Book" panose="020B0503020102020204" pitchFamily="34" charset="0"/>
              <a:buNone/>
            </a:pPr>
            <a:endParaRPr lang="fr-FR" sz="1600" dirty="0"/>
          </a:p>
          <a:p>
            <a:pPr marL="0" indent="0">
              <a:buFont typeface="Franklin Gothic Book" panose="020B0503020102020204" pitchFamily="34" charset="0"/>
              <a:buNone/>
            </a:pPr>
            <a:endParaRPr lang="fr-FR" sz="1600" dirty="0"/>
          </a:p>
          <a:p>
            <a:pPr marL="0" indent="0">
              <a:buFont typeface="Franklin Gothic Book" panose="020B0503020102020204" pitchFamily="34" charset="0"/>
              <a:buNone/>
            </a:pPr>
            <a:endParaRPr lang="fr-FR" sz="1600" dirty="0"/>
          </a:p>
          <a:p>
            <a:pPr marL="0" indent="0">
              <a:buFont typeface="Franklin Gothic Book" panose="020B0503020102020204" pitchFamily="34" charset="0"/>
              <a:buNone/>
            </a:pPr>
            <a:endParaRPr lang="en-US" sz="2400" dirty="0"/>
          </a:p>
          <a:p>
            <a:endParaRPr lang="fr-FR" sz="2400" dirty="0"/>
          </a:p>
          <a:p>
            <a:endParaRPr lang="en-US" sz="2400" dirty="0"/>
          </a:p>
        </p:txBody>
      </p:sp>
      <p:graphicFrame>
        <p:nvGraphicFramePr>
          <p:cNvPr id="9" name="Tableau 8">
            <a:extLst>
              <a:ext uri="{FF2B5EF4-FFF2-40B4-BE49-F238E27FC236}">
                <a16:creationId xmlns:a16="http://schemas.microsoft.com/office/drawing/2014/main" id="{3C51A390-889B-4B8B-8FB0-117563006E8D}"/>
              </a:ext>
            </a:extLst>
          </p:cNvPr>
          <p:cNvGraphicFramePr>
            <a:graphicFrameLocks noGrp="1"/>
          </p:cNvGraphicFramePr>
          <p:nvPr>
            <p:extLst>
              <p:ext uri="{D42A27DB-BD31-4B8C-83A1-F6EECF244321}">
                <p14:modId xmlns:p14="http://schemas.microsoft.com/office/powerpoint/2010/main" val="90793462"/>
              </p:ext>
            </p:extLst>
          </p:nvPr>
        </p:nvGraphicFramePr>
        <p:xfrm>
          <a:off x="1248303" y="2501675"/>
          <a:ext cx="10292668" cy="3384625"/>
        </p:xfrm>
        <a:graphic>
          <a:graphicData uri="http://schemas.openxmlformats.org/drawingml/2006/table">
            <a:tbl>
              <a:tblPr firstRow="1" bandRow="1">
                <a:tableStyleId>{5940675A-B579-460E-94D1-54222C63F5DA}</a:tableStyleId>
              </a:tblPr>
              <a:tblGrid>
                <a:gridCol w="4930267">
                  <a:extLst>
                    <a:ext uri="{9D8B030D-6E8A-4147-A177-3AD203B41FA5}">
                      <a16:colId xmlns:a16="http://schemas.microsoft.com/office/drawing/2014/main" val="20000"/>
                    </a:ext>
                  </a:extLst>
                </a:gridCol>
                <a:gridCol w="5362401">
                  <a:extLst>
                    <a:ext uri="{9D8B030D-6E8A-4147-A177-3AD203B41FA5}">
                      <a16:colId xmlns:a16="http://schemas.microsoft.com/office/drawing/2014/main" val="20001"/>
                    </a:ext>
                  </a:extLst>
                </a:gridCol>
              </a:tblGrid>
              <a:tr h="336244">
                <a:tc>
                  <a:txBody>
                    <a:bodyPr/>
                    <a:lstStyle/>
                    <a:p>
                      <a:pPr algn="ctr"/>
                      <a:r>
                        <a:rPr lang="fr-FR" b="1" dirty="0"/>
                        <a:t>Daily </a:t>
                      </a:r>
                      <a:r>
                        <a:rPr lang="fr-FR" b="1" dirty="0" err="1"/>
                        <a:t>heavy</a:t>
                      </a:r>
                      <a:r>
                        <a:rPr lang="fr-FR" b="1" dirty="0"/>
                        <a:t> </a:t>
                      </a:r>
                      <a:r>
                        <a:rPr lang="fr-FR" b="1" dirty="0" err="1"/>
                        <a:t>traffic</a:t>
                      </a:r>
                      <a:r>
                        <a:rPr lang="fr-FR" b="1" dirty="0"/>
                        <a:t> </a:t>
                      </a:r>
                      <a:r>
                        <a:rPr lang="fr-FR" b="1" dirty="0" err="1"/>
                        <a:t>calculation</a:t>
                      </a:r>
                      <a:endParaRPr lang="fr-FR" b="1" dirty="0"/>
                    </a:p>
                  </a:txBody>
                  <a:tcPr>
                    <a:lnB w="12700" cap="flat" cmpd="sng" algn="ctr">
                      <a:noFill/>
                      <a:prstDash val="solid"/>
                      <a:round/>
                      <a:headEnd type="none" w="med" len="med"/>
                      <a:tailEnd type="none" w="med" len="med"/>
                    </a:lnB>
                  </a:tcPr>
                </a:tc>
                <a:tc>
                  <a:txBody>
                    <a:bodyPr/>
                    <a:lstStyle/>
                    <a:p>
                      <a:pPr algn="ctr"/>
                      <a:r>
                        <a:rPr lang="fr-FR" dirty="0">
                          <a:latin typeface="Bell MT" panose="02020503060305020303" pitchFamily="18" charset="0"/>
                        </a:rPr>
                        <a:t>T</a:t>
                      </a:r>
                      <a:r>
                        <a:rPr lang="fr-FR" sz="900" dirty="0">
                          <a:latin typeface="Bell MT" panose="02020503060305020303" pitchFamily="18" charset="0"/>
                        </a:rPr>
                        <a:t>2017</a:t>
                      </a:r>
                      <a:r>
                        <a:rPr lang="fr-FR" dirty="0">
                          <a:latin typeface="Bell MT" panose="02020503060305020303" pitchFamily="18" charset="0"/>
                        </a:rPr>
                        <a:t> = 1922 </a:t>
                      </a:r>
                      <a:r>
                        <a:rPr lang="fr-FR" dirty="0" err="1">
                          <a:latin typeface="Bell MT" panose="02020503060305020303" pitchFamily="18" charset="0"/>
                        </a:rPr>
                        <a:t>pvu</a:t>
                      </a:r>
                      <a:r>
                        <a:rPr lang="fr-FR" dirty="0">
                          <a:latin typeface="Bell MT" panose="02020503060305020303" pitchFamily="18" charset="0"/>
                        </a:rPr>
                        <a:t>/</a:t>
                      </a:r>
                      <a:r>
                        <a:rPr lang="fr-FR" dirty="0" err="1">
                          <a:latin typeface="Bell MT" panose="02020503060305020303" pitchFamily="18" charset="0"/>
                        </a:rPr>
                        <a:t>peak</a:t>
                      </a:r>
                      <a:r>
                        <a:rPr lang="fr-FR" dirty="0">
                          <a:latin typeface="Bell MT" panose="02020503060305020303" pitchFamily="18" charset="0"/>
                        </a:rPr>
                        <a:t> </a:t>
                      </a:r>
                      <a:r>
                        <a:rPr lang="fr-FR" dirty="0" err="1">
                          <a:latin typeface="Bell MT" panose="02020503060305020303" pitchFamily="18" charset="0"/>
                        </a:rPr>
                        <a:t>hour</a:t>
                      </a:r>
                      <a:endParaRPr lang="fr-FR" dirty="0">
                        <a:latin typeface="Bell MT" panose="02020503060305020303" pitchFamily="18" charset="0"/>
                      </a:endParaRPr>
                    </a:p>
                  </a:txBody>
                  <a:tcPr/>
                </a:tc>
                <a:extLst>
                  <a:ext uri="{0D108BD9-81ED-4DB2-BD59-A6C34878D82A}">
                    <a16:rowId xmlns:a16="http://schemas.microsoft.com/office/drawing/2014/main" val="10000"/>
                  </a:ext>
                </a:extLst>
              </a:tr>
              <a:tr h="336244">
                <a:tc>
                  <a:txBody>
                    <a:bodyPr/>
                    <a:lstStyle/>
                    <a:p>
                      <a:pPr algn="ctr"/>
                      <a:endParaRPr lang="fr-FR"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Bell MT" panose="02020503060305020303" pitchFamily="18" charset="0"/>
                        </a:rPr>
                        <a:t>Percentage of heavy goods vehicles : 15% </a:t>
                      </a:r>
                      <a:endParaRPr lang="fr-FR" dirty="0">
                        <a:latin typeface="Bell MT" panose="02020503060305020303" pitchFamily="18" charset="0"/>
                      </a:endParaRPr>
                    </a:p>
                  </a:txBody>
                  <a:tcPr/>
                </a:tc>
                <a:extLst>
                  <a:ext uri="{0D108BD9-81ED-4DB2-BD59-A6C34878D82A}">
                    <a16:rowId xmlns:a16="http://schemas.microsoft.com/office/drawing/2014/main" val="10001"/>
                  </a:ext>
                </a:extLst>
              </a:tr>
              <a:tr h="2072738">
                <a:tc>
                  <a:txBody>
                    <a:bodyPr/>
                    <a:lstStyle/>
                    <a:p>
                      <a:pPr algn="ctr"/>
                      <a:endParaRPr lang="fr-FR"/>
                    </a:p>
                  </a:txBody>
                  <a:tcPr>
                    <a:lnT w="12700" cap="flat" cmpd="sng" algn="ctr">
                      <a:noFill/>
                      <a:prstDash val="solid"/>
                      <a:round/>
                      <a:headEnd type="none" w="med" len="med"/>
                      <a:tailEnd type="none" w="med" len="med"/>
                    </a:lnT>
                  </a:tcPr>
                </a:tc>
                <a:tc>
                  <a:txBody>
                    <a:bodyPr/>
                    <a:lstStyle/>
                    <a:p>
                      <a:pPr algn="ctr"/>
                      <a:r>
                        <a:rPr lang="en-US" dirty="0">
                          <a:latin typeface="Bell MT" panose="02020503060305020303" pitchFamily="18" charset="0"/>
                        </a:rPr>
                        <a:t>The average daily traffic = 8 x Traffic in peak hour</a:t>
                      </a:r>
                    </a:p>
                    <a:p>
                      <a:pPr algn="ctr"/>
                      <a:endParaRPr lang="en-US" dirty="0">
                        <a:latin typeface="Bell MT" panose="02020503060305020303" pitchFamily="18" charset="0"/>
                      </a:endParaRPr>
                    </a:p>
                    <a:p>
                      <a:pPr algn="ctr"/>
                      <a:endParaRPr lang="en-US" dirty="0">
                        <a:latin typeface="Bell MT" panose="02020503060305020303" pitchFamily="18" charset="0"/>
                      </a:endParaRPr>
                    </a:p>
                    <a:p>
                      <a:pPr algn="ctr"/>
                      <a:endParaRPr lang="en-US" dirty="0">
                        <a:latin typeface="Bell MT" panose="02020503060305020303" pitchFamily="18" charset="0"/>
                      </a:endParaRPr>
                    </a:p>
                    <a:p>
                      <a:pPr algn="ctr"/>
                      <a:endParaRPr lang="en-US" dirty="0">
                        <a:latin typeface="Bell MT" panose="02020503060305020303" pitchFamily="18" charset="0"/>
                      </a:endParaRPr>
                    </a:p>
                    <a:p>
                      <a:pPr algn="ctr"/>
                      <a:endParaRPr lang="en-US" dirty="0">
                        <a:latin typeface="Bell MT" panose="02020503060305020303" pitchFamily="18" charset="0"/>
                      </a:endParaRPr>
                    </a:p>
                    <a:p>
                      <a:pPr algn="ctr"/>
                      <a:endParaRPr lang="en-US" dirty="0">
                        <a:latin typeface="Bell MT" panose="02020503060305020303" pitchFamily="18" charset="0"/>
                      </a:endParaRPr>
                    </a:p>
                  </a:txBody>
                  <a:tcPr/>
                </a:tc>
                <a:extLst>
                  <a:ext uri="{0D108BD9-81ED-4DB2-BD59-A6C34878D82A}">
                    <a16:rowId xmlns:a16="http://schemas.microsoft.com/office/drawing/2014/main" val="10002"/>
                  </a:ext>
                </a:extLst>
              </a:tr>
              <a:tr h="580367">
                <a:tc>
                  <a:txBody>
                    <a:bodyPr/>
                    <a:lstStyle/>
                    <a:p>
                      <a:pPr algn="ctr"/>
                      <a:r>
                        <a:rPr lang="fr-FR" b="1" dirty="0"/>
                        <a:t>Cumulative </a:t>
                      </a:r>
                      <a:r>
                        <a:rPr lang="fr-FR" b="1" dirty="0" err="1"/>
                        <a:t>traffic</a:t>
                      </a:r>
                      <a:endParaRPr lang="fr-FR" b="1" dirty="0"/>
                    </a:p>
                  </a:txBody>
                  <a:tcPr/>
                </a:tc>
                <a:tc>
                  <a:txBody>
                    <a:bodyPr/>
                    <a:lstStyle/>
                    <a:p>
                      <a:pPr algn="ctr"/>
                      <a:r>
                        <a:rPr lang="fr-FR" dirty="0">
                          <a:latin typeface="Bell MT" panose="02020503060305020303" pitchFamily="18" charset="0"/>
                        </a:rPr>
                        <a:t>Tc = 365 x T</a:t>
                      </a:r>
                      <a:r>
                        <a:rPr lang="fr-FR" sz="1000" dirty="0">
                          <a:latin typeface="Bell MT" panose="02020503060305020303" pitchFamily="18" charset="0"/>
                        </a:rPr>
                        <a:t>2022</a:t>
                      </a:r>
                      <a:r>
                        <a:rPr lang="fr-FR" dirty="0">
                          <a:latin typeface="Bell MT" panose="02020503060305020303" pitchFamily="18" charset="0"/>
                        </a:rPr>
                        <a:t> x 0.5 x 0.9 = 7, 1.10</a:t>
                      </a:r>
                      <a:r>
                        <a:rPr lang="fr-FR" sz="1600" dirty="0">
                          <a:latin typeface="Bell MT" panose="02020503060305020303" pitchFamily="18" charset="0"/>
                        </a:rPr>
                        <a:t>^6</a:t>
                      </a:r>
                      <a:r>
                        <a:rPr lang="fr-FR" dirty="0">
                          <a:latin typeface="Bell MT" panose="02020503060305020303" pitchFamily="18" charset="0"/>
                        </a:rPr>
                        <a:t> </a:t>
                      </a:r>
                      <a:r>
                        <a:rPr lang="fr-FR" dirty="0" err="1">
                          <a:latin typeface="Bell MT" panose="02020503060305020303" pitchFamily="18" charset="0"/>
                        </a:rPr>
                        <a:t>axle</a:t>
                      </a:r>
                      <a:r>
                        <a:rPr lang="fr-FR" dirty="0">
                          <a:latin typeface="Bell MT" panose="02020503060305020303" pitchFamily="18" charset="0"/>
                        </a:rPr>
                        <a:t> of 13 T</a:t>
                      </a:r>
                    </a:p>
                  </a:txBody>
                  <a:tcPr/>
                </a:tc>
                <a:extLst>
                  <a:ext uri="{0D108BD9-81ED-4DB2-BD59-A6C34878D82A}">
                    <a16:rowId xmlns:a16="http://schemas.microsoft.com/office/drawing/2014/main" val="10003"/>
                  </a:ext>
                </a:extLst>
              </a:tr>
            </a:tbl>
          </a:graphicData>
        </a:graphic>
      </p:graphicFrame>
      <p:sp>
        <p:nvSpPr>
          <p:cNvPr id="10" name="Rectangle 9">
            <a:extLst>
              <a:ext uri="{FF2B5EF4-FFF2-40B4-BE49-F238E27FC236}">
                <a16:creationId xmlns:a16="http://schemas.microsoft.com/office/drawing/2014/main" id="{6CBA7612-675C-4FB5-9330-D344D0033D0B}"/>
              </a:ext>
            </a:extLst>
          </p:cNvPr>
          <p:cNvSpPr/>
          <p:nvPr/>
        </p:nvSpPr>
        <p:spPr>
          <a:xfrm>
            <a:off x="1163642" y="6212080"/>
            <a:ext cx="9071699" cy="369332"/>
          </a:xfrm>
          <a:prstGeom prst="rect">
            <a:avLst/>
          </a:prstGeom>
        </p:spPr>
        <p:txBody>
          <a:bodyPr wrap="square">
            <a:spAutoFit/>
          </a:bodyPr>
          <a:lstStyle/>
          <a:p>
            <a:r>
              <a:rPr lang="en-US" dirty="0">
                <a:latin typeface="Bell MT" panose="02020503060305020303" pitchFamily="18" charset="0"/>
              </a:rPr>
              <a:t>We have : Tc &gt; 4 millions                   so we will determine the traffic class by ”ALIZE”</a:t>
            </a:r>
            <a:endParaRPr lang="fr-FR" dirty="0">
              <a:latin typeface="Bell MT" panose="02020503060305020303" pitchFamily="18" charset="0"/>
            </a:endParaRPr>
          </a:p>
        </p:txBody>
      </p:sp>
      <p:pic>
        <p:nvPicPr>
          <p:cNvPr id="11" name="Image 10">
            <a:extLst>
              <a:ext uri="{FF2B5EF4-FFF2-40B4-BE49-F238E27FC236}">
                <a16:creationId xmlns:a16="http://schemas.microsoft.com/office/drawing/2014/main" id="{F3144349-C4E8-4AFD-8B58-76134664AB83}"/>
              </a:ext>
            </a:extLst>
          </p:cNvPr>
          <p:cNvPicPr>
            <a:picLocks noChangeAspect="1"/>
          </p:cNvPicPr>
          <p:nvPr/>
        </p:nvPicPr>
        <p:blipFill>
          <a:blip r:embed="rId2">
            <a:duotone>
              <a:prstClr val="black"/>
              <a:schemeClr val="accent3">
                <a:lumMod val="20000"/>
                <a:lumOff val="80000"/>
                <a:tint val="45000"/>
                <a:satMod val="400000"/>
              </a:schemeClr>
            </a:duotone>
          </a:blip>
          <a:stretch>
            <a:fillRect/>
          </a:stretch>
        </p:blipFill>
        <p:spPr>
          <a:xfrm>
            <a:off x="6712894" y="4076700"/>
            <a:ext cx="3829050" cy="847725"/>
          </a:xfrm>
          <a:prstGeom prst="rect">
            <a:avLst/>
          </a:prstGeom>
        </p:spPr>
      </p:pic>
    </p:spTree>
    <p:extLst>
      <p:ext uri="{BB962C8B-B14F-4D97-AF65-F5344CB8AC3E}">
        <p14:creationId xmlns:p14="http://schemas.microsoft.com/office/powerpoint/2010/main" val="36386178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1E19E5-8A83-482F-921D-6F831A3104C5}"/>
              </a:ext>
            </a:extLst>
          </p:cNvPr>
          <p:cNvSpPr>
            <a:spLocks noGrp="1"/>
          </p:cNvSpPr>
          <p:nvPr>
            <p:ph type="title"/>
          </p:nvPr>
        </p:nvSpPr>
        <p:spPr/>
        <p:txBody>
          <a:bodyPr/>
          <a:lstStyle/>
          <a:p>
            <a:r>
              <a:rPr lang="fr-FR" dirty="0" err="1"/>
              <a:t>Geotechnical</a:t>
            </a:r>
            <a:r>
              <a:rPr lang="fr-FR" dirty="0"/>
              <a:t> </a:t>
            </a:r>
            <a:r>
              <a:rPr lang="fr-FR" dirty="0" err="1"/>
              <a:t>studies</a:t>
            </a:r>
            <a:br>
              <a:rPr lang="fr-FR" dirty="0"/>
            </a:br>
            <a:endParaRPr lang="fr-FR" dirty="0"/>
          </a:p>
        </p:txBody>
      </p:sp>
      <p:sp>
        <p:nvSpPr>
          <p:cNvPr id="3" name="Espace réservé du contenu 2">
            <a:extLst>
              <a:ext uri="{FF2B5EF4-FFF2-40B4-BE49-F238E27FC236}">
                <a16:creationId xmlns:a16="http://schemas.microsoft.com/office/drawing/2014/main" id="{E349655B-88D0-4C1C-80E1-2C1BCEDA5A91}"/>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0C0843E8-A91C-4CE6-91EC-3D23A3977376}"/>
              </a:ext>
            </a:extLst>
          </p:cNvPr>
          <p:cNvSpPr>
            <a:spLocks noGrp="1"/>
          </p:cNvSpPr>
          <p:nvPr>
            <p:ph type="sldNum" sz="quarter" idx="12"/>
          </p:nvPr>
        </p:nvSpPr>
        <p:spPr/>
        <p:txBody>
          <a:bodyPr/>
          <a:lstStyle/>
          <a:p>
            <a:fld id="{764B81A8-79DB-4045-BEAA-50D228A6930F}" type="slidenum">
              <a:rPr lang="fr-FR" smtClean="0"/>
              <a:t>16</a:t>
            </a:fld>
            <a:endParaRPr lang="fr-FR"/>
          </a:p>
        </p:txBody>
      </p:sp>
      <p:pic>
        <p:nvPicPr>
          <p:cNvPr id="24" name="Image 23">
            <a:extLst>
              <a:ext uri="{FF2B5EF4-FFF2-40B4-BE49-F238E27FC236}">
                <a16:creationId xmlns:a16="http://schemas.microsoft.com/office/drawing/2014/main" id="{82A8E659-2A80-45CB-87E0-8A903E36E4B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375" y="2557661"/>
            <a:ext cx="2971800" cy="3895725"/>
          </a:xfrm>
          <a:prstGeom prst="rect">
            <a:avLst/>
          </a:prstGeom>
          <a:noFill/>
          <a:ln>
            <a:noFill/>
          </a:ln>
        </p:spPr>
      </p:pic>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A73B47E0-EC19-4FA2-9A72-1C69C9B3476F}"/>
                  </a:ext>
                </a:extLst>
              </p:cNvPr>
              <p:cNvSpPr/>
              <p:nvPr/>
            </p:nvSpPr>
            <p:spPr>
              <a:xfrm>
                <a:off x="4284407" y="1711828"/>
                <a:ext cx="2523318" cy="4251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b="1" i="1" smtClean="0">
                          <a:latin typeface="Cambria Math" panose="02040503050406030204" pitchFamily="18" charset="0"/>
                        </a:rPr>
                        <m:t>𝑪𝑩𝑹</m:t>
                      </m:r>
                      <m:r>
                        <a:rPr lang="fr-FR" b="0" i="0">
                          <a:latin typeface="Cambria Math" panose="02040503050406030204" pitchFamily="18" charset="0"/>
                        </a:rPr>
                        <m:t>=</m:t>
                      </m:r>
                      <m:sSubSup>
                        <m:sSubSupPr>
                          <m:ctrlPr>
                            <a:rPr lang="fr-FR" b="0" i="1">
                              <a:latin typeface="Cambria Math" panose="02040503050406030204" pitchFamily="18" charset="0"/>
                            </a:rPr>
                          </m:ctrlPr>
                        </m:sSubSupPr>
                        <m:e>
                          <m:r>
                            <a:rPr lang="fr-FR" b="1" i="1">
                              <a:latin typeface="Cambria Math" panose="02040503050406030204" pitchFamily="18" charset="0"/>
                            </a:rPr>
                            <m:t>𝑪𝑩𝑹</m:t>
                          </m:r>
                        </m:e>
                        <m:sub>
                          <m:r>
                            <a:rPr lang="fr-FR" b="1" i="1">
                              <a:latin typeface="Cambria Math" panose="02040503050406030204" pitchFamily="18" charset="0"/>
                            </a:rPr>
                            <m:t>𝒊</m:t>
                          </m:r>
                          <m:r>
                            <a:rPr lang="fr-FR" b="0" i="0">
                              <a:latin typeface="Cambria Math" panose="02040503050406030204" pitchFamily="18" charset="0"/>
                            </a:rPr>
                            <m:t> </m:t>
                          </m:r>
                        </m:sub>
                        <m:sup>
                          <m:r>
                            <a:rPr lang="fr-FR" b="1" i="1">
                              <a:latin typeface="Cambria Math" panose="02040503050406030204" pitchFamily="18" charset="0"/>
                            </a:rPr>
                            <m:t>𝜶</m:t>
                          </m:r>
                        </m:sup>
                      </m:sSubSup>
                      <m:r>
                        <a:rPr lang="fr-FR" b="0" i="0">
                          <a:latin typeface="Cambria Math" panose="02040503050406030204" pitchFamily="18" charset="0"/>
                        </a:rPr>
                        <m:t>× </m:t>
                      </m:r>
                      <m:sSubSup>
                        <m:sSubSupPr>
                          <m:ctrlPr>
                            <a:rPr lang="fr-FR" b="0" i="1">
                              <a:latin typeface="Cambria Math" panose="02040503050406030204" pitchFamily="18" charset="0"/>
                            </a:rPr>
                          </m:ctrlPr>
                        </m:sSubSupPr>
                        <m:e>
                          <m:r>
                            <a:rPr lang="fr-FR" b="1" i="1">
                              <a:latin typeface="Cambria Math" panose="02040503050406030204" pitchFamily="18" charset="0"/>
                            </a:rPr>
                            <m:t>𝑪𝑩𝑹</m:t>
                          </m:r>
                        </m:e>
                        <m:sub>
                          <m:r>
                            <m:rPr>
                              <m:sty m:val="p"/>
                            </m:rPr>
                            <a:rPr lang="fr-FR" b="0" i="0" smtClean="0">
                              <a:latin typeface="Cambria Math" panose="02040503050406030204" pitchFamily="18" charset="0"/>
                            </a:rPr>
                            <m:t>s</m:t>
                          </m:r>
                          <m:r>
                            <a:rPr lang="fr-FR" b="0" i="0">
                              <a:latin typeface="Cambria Math" panose="02040503050406030204" pitchFamily="18" charset="0"/>
                            </a:rPr>
                            <m:t> </m:t>
                          </m:r>
                        </m:sub>
                        <m:sup>
                          <m:r>
                            <a:rPr lang="fr-FR" b="1" i="1">
                              <a:latin typeface="Cambria Math" panose="02040503050406030204" pitchFamily="18" charset="0"/>
                            </a:rPr>
                            <m:t>𝜷</m:t>
                          </m:r>
                        </m:sup>
                      </m:sSubSup>
                    </m:oMath>
                  </m:oMathPara>
                </a14:m>
                <a:endParaRPr lang="fr-FR" dirty="0"/>
              </a:p>
            </p:txBody>
          </p:sp>
        </mc:Choice>
        <mc:Fallback>
          <p:sp>
            <p:nvSpPr>
              <p:cNvPr id="25" name="Rectangle 24">
                <a:extLst>
                  <a:ext uri="{FF2B5EF4-FFF2-40B4-BE49-F238E27FC236}">
                    <a16:creationId xmlns:a16="http://schemas.microsoft.com/office/drawing/2014/main" id="{A73B47E0-EC19-4FA2-9A72-1C69C9B3476F}"/>
                  </a:ext>
                </a:extLst>
              </p:cNvPr>
              <p:cNvSpPr>
                <a:spLocks noRot="1" noChangeAspect="1" noMove="1" noResize="1" noEditPoints="1" noAdjustHandles="1" noChangeArrowheads="1" noChangeShapeType="1" noTextEdit="1"/>
              </p:cNvSpPr>
              <p:nvPr/>
            </p:nvSpPr>
            <p:spPr>
              <a:xfrm>
                <a:off x="4284407" y="1711828"/>
                <a:ext cx="2523318" cy="425181"/>
              </a:xfrm>
              <a:prstGeom prst="rect">
                <a:avLst/>
              </a:prstGeom>
              <a:blipFill>
                <a:blip r:embed="rId3"/>
                <a:stretch>
                  <a:fillRect b="-1429"/>
                </a:stretch>
              </a:blipFill>
            </p:spPr>
            <p:txBody>
              <a:bodyPr/>
              <a:lstStyle/>
              <a:p>
                <a:r>
                  <a:rPr lang="fr-FR">
                    <a:noFill/>
                  </a:rPr>
                  <a:t> </a:t>
                </a:r>
              </a:p>
            </p:txBody>
          </p:sp>
        </mc:Fallback>
      </mc:AlternateContent>
      <p:sp>
        <p:nvSpPr>
          <p:cNvPr id="26" name="Elipse 19">
            <a:extLst>
              <a:ext uri="{FF2B5EF4-FFF2-40B4-BE49-F238E27FC236}">
                <a16:creationId xmlns:a16="http://schemas.microsoft.com/office/drawing/2014/main" id="{F783DB46-9DE7-4F61-AEC9-BEE933FDDC18}"/>
              </a:ext>
            </a:extLst>
          </p:cNvPr>
          <p:cNvSpPr>
            <a:spLocks noChangeAspect="1"/>
          </p:cNvSpPr>
          <p:nvPr/>
        </p:nvSpPr>
        <p:spPr bwMode="auto">
          <a:xfrm>
            <a:off x="3373592" y="2868310"/>
            <a:ext cx="2004565" cy="1886832"/>
          </a:xfrm>
          <a:prstGeom prst="ellipse">
            <a:avLst/>
          </a:prstGeom>
          <a:solidFill>
            <a:schemeClr val="bg1"/>
          </a:solidFill>
          <a:ln w="19050">
            <a:noFill/>
          </a:ln>
          <a:effectLst>
            <a:outerShdw blurRad="749300" sx="97000" sy="97000" algn="ctr" rotWithShape="0">
              <a:prstClr val="black">
                <a:alpha val="40000"/>
              </a:prstClr>
            </a:outerShdw>
          </a:effectLst>
          <a:scene3d>
            <a:camera prst="orthographicFront">
              <a:rot lat="0" lon="0" rev="0"/>
            </a:camera>
            <a:lightRig rig="soft" dir="t">
              <a:rot lat="0" lon="0" rev="21594000"/>
            </a:lightRig>
          </a:scene3d>
          <a:sp3d extrusionH="69850">
            <a:bevelT w="38100" h="95250"/>
            <a:bevelB w="0" h="0"/>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0" tIns="91378" rIns="0" bIns="91378" rtlCol="0" anchor="ctr"/>
          <a:lstStyle/>
          <a:p>
            <a:pPr algn="ctr"/>
            <a:endParaRPr lang="es-ES" sz="4000" b="1">
              <a:solidFill>
                <a:schemeClr val="accent1"/>
              </a:solidFill>
              <a:latin typeface="Oswald" panose="020B0604020202020204" charset="0"/>
            </a:endParaRPr>
          </a:p>
        </p:txBody>
      </p:sp>
      <p:cxnSp>
        <p:nvCxnSpPr>
          <p:cNvPr id="27" name="Connecteur droit avec flèche 26">
            <a:extLst>
              <a:ext uri="{FF2B5EF4-FFF2-40B4-BE49-F238E27FC236}">
                <a16:creationId xmlns:a16="http://schemas.microsoft.com/office/drawing/2014/main" id="{D7F4B529-2357-4092-851A-0C6F86967228}"/>
              </a:ext>
            </a:extLst>
          </p:cNvPr>
          <p:cNvCxnSpPr/>
          <p:nvPr/>
        </p:nvCxnSpPr>
        <p:spPr>
          <a:xfrm flipH="1" flipV="1">
            <a:off x="2745722" y="3156272"/>
            <a:ext cx="593115" cy="51515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8" name="Textbox 1">
            <a:extLst>
              <a:ext uri="{FF2B5EF4-FFF2-40B4-BE49-F238E27FC236}">
                <a16:creationId xmlns:a16="http://schemas.microsoft.com/office/drawing/2014/main" id="{7FC2ED06-B731-4BFE-927D-74C863782D2C}"/>
              </a:ext>
            </a:extLst>
          </p:cNvPr>
          <p:cNvSpPr/>
          <p:nvPr/>
        </p:nvSpPr>
        <p:spPr>
          <a:xfrm>
            <a:off x="3477068" y="3297897"/>
            <a:ext cx="1890044" cy="1075077"/>
          </a:xfrm>
          <a:prstGeom prst="rect">
            <a:avLst/>
          </a:prstGeom>
        </p:spPr>
        <p:txBody>
          <a:bodyPr wrap="square" lIns="241719" tIns="120860" rIns="241719" bIns="120860">
            <a:spAutoFit/>
          </a:bodyPr>
          <a:lstStyle/>
          <a:p>
            <a:pPr algn="ctr"/>
            <a:r>
              <a:rPr lang="fr-FR" dirty="0">
                <a:solidFill>
                  <a:schemeClr val="tx1">
                    <a:lumMod val="85000"/>
                    <a:lumOff val="15000"/>
                  </a:schemeClr>
                </a:solidFill>
                <a:latin typeface="Bell MT" panose="02020503060305020303" pitchFamily="18" charset="0"/>
                <a:ea typeface="Open Sans Extrabold" panose="020B0906030804020204" pitchFamily="34" charset="0"/>
                <a:cs typeface="Open Sans Extrabold" panose="020B0906030804020204" pitchFamily="34" charset="0"/>
              </a:rPr>
              <a:t>Localisation de </a:t>
            </a:r>
            <a:r>
              <a:rPr lang="fr-FR" dirty="0" err="1">
                <a:solidFill>
                  <a:schemeClr val="tx1">
                    <a:lumMod val="85000"/>
                    <a:lumOff val="15000"/>
                  </a:schemeClr>
                </a:solidFill>
                <a:latin typeface="Bell MT" panose="02020503060305020303" pitchFamily="18" charset="0"/>
                <a:ea typeface="Open Sans Extrabold" panose="020B0906030804020204" pitchFamily="34" charset="0"/>
                <a:cs typeface="Open Sans Extrabold" panose="020B0906030804020204" pitchFamily="34" charset="0"/>
              </a:rPr>
              <a:t>our</a:t>
            </a:r>
            <a:r>
              <a:rPr lang="fr-FR" dirty="0">
                <a:solidFill>
                  <a:schemeClr val="tx1">
                    <a:lumMod val="85000"/>
                    <a:lumOff val="15000"/>
                  </a:schemeClr>
                </a:solidFill>
                <a:latin typeface="Bell MT" panose="02020503060305020303" pitchFamily="18" charset="0"/>
                <a:ea typeface="Open Sans Extrabold" panose="020B0906030804020204" pitchFamily="34" charset="0"/>
                <a:cs typeface="Open Sans Extrabold" panose="020B0906030804020204" pitchFamily="34" charset="0"/>
              </a:rPr>
              <a:t> </a:t>
            </a:r>
            <a:r>
              <a:rPr lang="fr-FR" dirty="0" err="1">
                <a:solidFill>
                  <a:schemeClr val="tx1">
                    <a:lumMod val="85000"/>
                    <a:lumOff val="15000"/>
                  </a:schemeClr>
                </a:solidFill>
                <a:latin typeface="Bell MT" panose="02020503060305020303" pitchFamily="18" charset="0"/>
                <a:ea typeface="Open Sans Extrabold" panose="020B0906030804020204" pitchFamily="34" charset="0"/>
                <a:cs typeface="Open Sans Extrabold" panose="020B0906030804020204" pitchFamily="34" charset="0"/>
              </a:rPr>
              <a:t>project</a:t>
            </a:r>
            <a:r>
              <a:rPr lang="fr-FR" dirty="0">
                <a:solidFill>
                  <a:schemeClr val="tx1">
                    <a:lumMod val="85000"/>
                    <a:lumOff val="15000"/>
                  </a:schemeClr>
                </a:solidFill>
                <a:latin typeface="Bell MT" panose="02020503060305020303" pitchFamily="18" charset="0"/>
                <a:ea typeface="Open Sans Extrabold" panose="020B0906030804020204" pitchFamily="34" charset="0"/>
                <a:cs typeface="Open Sans Extrabold" panose="020B0906030804020204" pitchFamily="34" charset="0"/>
              </a:rPr>
              <a:t>: zone B</a:t>
            </a:r>
          </a:p>
        </p:txBody>
      </p:sp>
      <p:sp>
        <p:nvSpPr>
          <p:cNvPr id="29" name="Rectangle 28">
            <a:extLst>
              <a:ext uri="{FF2B5EF4-FFF2-40B4-BE49-F238E27FC236}">
                <a16:creationId xmlns:a16="http://schemas.microsoft.com/office/drawing/2014/main" id="{DD01B1CA-BE12-4351-8678-DAEB4563A91F}"/>
              </a:ext>
            </a:extLst>
          </p:cNvPr>
          <p:cNvSpPr/>
          <p:nvPr/>
        </p:nvSpPr>
        <p:spPr>
          <a:xfrm>
            <a:off x="4856136" y="2648441"/>
            <a:ext cx="2637260" cy="507831"/>
          </a:xfrm>
          <a:prstGeom prst="rect">
            <a:avLst/>
          </a:prstGeom>
        </p:spPr>
        <p:txBody>
          <a:bodyPr wrap="none">
            <a:spAutoFit/>
          </a:bodyPr>
          <a:lstStyle/>
          <a:p>
            <a:pPr marL="342900" lvl="0" indent="-342900" algn="ctr" defTabSz="914357" eaLnBrk="0" hangingPunct="0">
              <a:lnSpc>
                <a:spcPct val="150000"/>
              </a:lnSpc>
              <a:buFont typeface="Wingdings" panose="05000000000000000000" pitchFamily="2" charset="2"/>
              <a:buChar char="Ø"/>
            </a:pPr>
            <a:r>
              <a:rPr lang="fr-FR" dirty="0">
                <a:latin typeface="Times New Roman" panose="02020603050405020304" pitchFamily="18" charset="0"/>
                <a:cs typeface="Times New Roman" panose="02020603050405020304" pitchFamily="18" charset="0"/>
              </a:rPr>
              <a:t>α = 0,67   et    β = 0,33</a:t>
            </a:r>
            <a:endParaRPr lang="fr-FR" dirty="0">
              <a:solidFill>
                <a:srgbClr val="00B0F0"/>
              </a:solidFill>
              <a:latin typeface="Times New Roman" panose="02020603050405020304" pitchFamily="18" charset="0"/>
              <a:cs typeface="Times New Roman" panose="02020603050405020304" pitchFamily="18" charset="0"/>
            </a:endParaRPr>
          </a:p>
        </p:txBody>
      </p:sp>
      <p:sp>
        <p:nvSpPr>
          <p:cNvPr id="30" name="Flèche droite 18">
            <a:extLst>
              <a:ext uri="{FF2B5EF4-FFF2-40B4-BE49-F238E27FC236}">
                <a16:creationId xmlns:a16="http://schemas.microsoft.com/office/drawing/2014/main" id="{8564CC69-9EBB-4BA4-9C2A-2601D5D0884E}"/>
              </a:ext>
            </a:extLst>
          </p:cNvPr>
          <p:cNvSpPr/>
          <p:nvPr/>
        </p:nvSpPr>
        <p:spPr>
          <a:xfrm>
            <a:off x="7742193" y="2893237"/>
            <a:ext cx="837127" cy="77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a:extLst>
              <a:ext uri="{FF2B5EF4-FFF2-40B4-BE49-F238E27FC236}">
                <a16:creationId xmlns:a16="http://schemas.microsoft.com/office/drawing/2014/main" id="{ED94F5C9-52B9-40CF-9EFF-21F5377534CE}"/>
              </a:ext>
            </a:extLst>
          </p:cNvPr>
          <p:cNvPicPr>
            <a:picLocks noChangeAspect="1"/>
          </p:cNvPicPr>
          <p:nvPr/>
        </p:nvPicPr>
        <p:blipFill>
          <a:blip r:embed="rId4">
            <a:duotone>
              <a:prstClr val="black"/>
              <a:schemeClr val="accent2">
                <a:lumMod val="20000"/>
                <a:lumOff val="80000"/>
                <a:tint val="45000"/>
                <a:satMod val="400000"/>
              </a:schemeClr>
            </a:duotone>
          </a:blip>
          <a:stretch>
            <a:fillRect/>
          </a:stretch>
        </p:blipFill>
        <p:spPr>
          <a:xfrm>
            <a:off x="8828117" y="2621367"/>
            <a:ext cx="2943225" cy="561975"/>
          </a:xfrm>
          <a:prstGeom prst="rect">
            <a:avLst/>
          </a:prstGeom>
        </p:spPr>
      </p:pic>
      <p:pic>
        <p:nvPicPr>
          <p:cNvPr id="32" name="Image 31">
            <a:extLst>
              <a:ext uri="{FF2B5EF4-FFF2-40B4-BE49-F238E27FC236}">
                <a16:creationId xmlns:a16="http://schemas.microsoft.com/office/drawing/2014/main" id="{C6BED956-F558-454E-96C7-FEAFF8DC255E}"/>
              </a:ext>
            </a:extLst>
          </p:cNvPr>
          <p:cNvPicPr>
            <a:picLocks noChangeAspect="1"/>
          </p:cNvPicPr>
          <p:nvPr/>
        </p:nvPicPr>
        <p:blipFill>
          <a:blip r:embed="rId5"/>
          <a:stretch>
            <a:fillRect/>
          </a:stretch>
        </p:blipFill>
        <p:spPr>
          <a:xfrm>
            <a:off x="5546066" y="3655021"/>
            <a:ext cx="5793734" cy="762000"/>
          </a:xfrm>
          <a:prstGeom prst="rect">
            <a:avLst/>
          </a:prstGeom>
        </p:spPr>
      </p:pic>
      <p:sp>
        <p:nvSpPr>
          <p:cNvPr id="33" name="Forma libre 11">
            <a:extLst>
              <a:ext uri="{FF2B5EF4-FFF2-40B4-BE49-F238E27FC236}">
                <a16:creationId xmlns:a16="http://schemas.microsoft.com/office/drawing/2014/main" id="{9922C01C-157D-416C-85C8-B7627FD0D239}"/>
              </a:ext>
            </a:extLst>
          </p:cNvPr>
          <p:cNvSpPr>
            <a:spLocks noChangeAspect="1"/>
          </p:cNvSpPr>
          <p:nvPr/>
        </p:nvSpPr>
        <p:spPr bwMode="auto">
          <a:xfrm rot="16200000">
            <a:off x="7889546" y="4519620"/>
            <a:ext cx="1261973" cy="2054273"/>
          </a:xfrm>
          <a:custGeom>
            <a:avLst/>
            <a:gdLst>
              <a:gd name="connsiteX0" fmla="*/ 1710190 w 3420380"/>
              <a:gd name="connsiteY0" fmla="*/ 0 h 3918864"/>
              <a:gd name="connsiteX1" fmla="*/ 3420380 w 3420380"/>
              <a:gd name="connsiteY1" fmla="*/ 1710190 h 3918864"/>
              <a:gd name="connsiteX2" fmla="*/ 1710190 w 3420380"/>
              <a:gd name="connsiteY2" fmla="*/ 3420380 h 3918864"/>
              <a:gd name="connsiteX3" fmla="*/ 1201632 w 3420380"/>
              <a:gd name="connsiteY3" fmla="*/ 3343494 h 3918864"/>
              <a:gd name="connsiteX4" fmla="*/ 1144146 w 3420380"/>
              <a:gd name="connsiteY4" fmla="*/ 3322453 h 3918864"/>
              <a:gd name="connsiteX5" fmla="*/ 1141000 w 3420380"/>
              <a:gd name="connsiteY5" fmla="*/ 3393625 h 3918864"/>
              <a:gd name="connsiteX6" fmla="*/ 1217887 w 3420380"/>
              <a:gd name="connsiteY6" fmla="*/ 3902184 h 3918864"/>
              <a:gd name="connsiteX7" fmla="*/ 1223992 w 3420380"/>
              <a:gd name="connsiteY7" fmla="*/ 3918864 h 3918864"/>
              <a:gd name="connsiteX8" fmla="*/ 1220300 w 3420380"/>
              <a:gd name="connsiteY8" fmla="*/ 3916708 h 3918864"/>
              <a:gd name="connsiteX9" fmla="*/ 0 w 3420380"/>
              <a:gd name="connsiteY9" fmla="*/ 1710191 h 3918864"/>
              <a:gd name="connsiteX10" fmla="*/ 0 w 3420380"/>
              <a:gd name="connsiteY10" fmla="*/ 1710190 h 3918864"/>
              <a:gd name="connsiteX11" fmla="*/ 1710190 w 3420380"/>
              <a:gd name="connsiteY11" fmla="*/ 0 h 391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0380" h="3918864">
                <a:moveTo>
                  <a:pt x="1710190" y="0"/>
                </a:moveTo>
                <a:cubicBezTo>
                  <a:pt x="2654702" y="0"/>
                  <a:pt x="3420380" y="765678"/>
                  <a:pt x="3420380" y="1710190"/>
                </a:cubicBezTo>
                <a:cubicBezTo>
                  <a:pt x="3420380" y="2654702"/>
                  <a:pt x="2654702" y="3420380"/>
                  <a:pt x="1710190" y="3420380"/>
                </a:cubicBezTo>
                <a:cubicBezTo>
                  <a:pt x="1533094" y="3420380"/>
                  <a:pt x="1362285" y="3393462"/>
                  <a:pt x="1201632" y="3343494"/>
                </a:cubicBezTo>
                <a:lnTo>
                  <a:pt x="1144146" y="3322453"/>
                </a:lnTo>
                <a:lnTo>
                  <a:pt x="1141000" y="3393625"/>
                </a:lnTo>
                <a:cubicBezTo>
                  <a:pt x="1141000" y="3570721"/>
                  <a:pt x="1167918" y="3741530"/>
                  <a:pt x="1217887" y="3902184"/>
                </a:cubicBezTo>
                <a:lnTo>
                  <a:pt x="1223992" y="3918864"/>
                </a:lnTo>
                <a:lnTo>
                  <a:pt x="1220300" y="3916708"/>
                </a:lnTo>
                <a:cubicBezTo>
                  <a:pt x="484059" y="3438513"/>
                  <a:pt x="0" y="2628699"/>
                  <a:pt x="0" y="1710191"/>
                </a:cubicBezTo>
                <a:lnTo>
                  <a:pt x="0" y="1710190"/>
                </a:lnTo>
                <a:cubicBezTo>
                  <a:pt x="0" y="765678"/>
                  <a:pt x="765678" y="0"/>
                  <a:pt x="1710190" y="0"/>
                </a:cubicBezTo>
                <a:close/>
              </a:path>
            </a:pathLst>
          </a:custGeom>
          <a:solidFill>
            <a:schemeClr val="accent4"/>
          </a:solidFill>
          <a:ln>
            <a:noFill/>
          </a:ln>
          <a:effectLst>
            <a:outerShdw blurRad="101600" dist="50800" dir="5400000" algn="t" rotWithShape="0">
              <a:prstClr val="black">
                <a:alpha val="69000"/>
              </a:prstClr>
            </a:outerShdw>
          </a:effectLst>
        </p:spPr>
        <p:txBody>
          <a:bodyPr lIns="0" tIns="0" rIns="0" bIns="0" rtlCol="0" anchor="ctr"/>
          <a:lstStyle/>
          <a:p>
            <a:pPr algn="ctr"/>
            <a:endParaRPr lang="es-ES" sz="1800"/>
          </a:p>
        </p:txBody>
      </p:sp>
      <p:sp>
        <p:nvSpPr>
          <p:cNvPr id="34" name="Textbox 1">
            <a:extLst>
              <a:ext uri="{FF2B5EF4-FFF2-40B4-BE49-F238E27FC236}">
                <a16:creationId xmlns:a16="http://schemas.microsoft.com/office/drawing/2014/main" id="{021DF7C1-14B3-4BBB-B0F2-AEB8BBAADEDF}"/>
              </a:ext>
            </a:extLst>
          </p:cNvPr>
          <p:cNvSpPr/>
          <p:nvPr/>
        </p:nvSpPr>
        <p:spPr>
          <a:xfrm>
            <a:off x="6807725" y="5237238"/>
            <a:ext cx="3132000" cy="562053"/>
          </a:xfrm>
          <a:prstGeom prst="rect">
            <a:avLst/>
          </a:prstGeom>
        </p:spPr>
        <p:txBody>
          <a:bodyPr wrap="square" lIns="241719" tIns="120860" rIns="241719" bIns="120860">
            <a:spAutoFit/>
          </a:bodyPr>
          <a:lstStyle/>
          <a:p>
            <a:pPr algn="ctr">
              <a:lnSpc>
                <a:spcPct val="125000"/>
              </a:lnSpc>
            </a:pPr>
            <a:r>
              <a:rPr lang="fr-FR" kern="1000" dirty="0" err="1">
                <a:solidFill>
                  <a:schemeClr val="bg1"/>
                </a:solidFill>
                <a:latin typeface="Open Sans Condensed" panose="020B0604020202020204" charset="0"/>
                <a:ea typeface="Open Sans Condensed" panose="020B0604020202020204" charset="0"/>
                <a:cs typeface="Open Sans Condensed" panose="020B0604020202020204" charset="0"/>
              </a:rPr>
              <a:t>Soil’s</a:t>
            </a:r>
            <a:r>
              <a:rPr lang="fr-FR" kern="1000" dirty="0">
                <a:solidFill>
                  <a:schemeClr val="bg1"/>
                </a:solidFill>
                <a:latin typeface="Open Sans Condensed" panose="020B0604020202020204" charset="0"/>
                <a:ea typeface="Open Sans Condensed" panose="020B0604020202020204" charset="0"/>
                <a:cs typeface="Open Sans Condensed" panose="020B0604020202020204" charset="0"/>
              </a:rPr>
              <a:t> class S2</a:t>
            </a:r>
            <a:endParaRPr lang="en-US" kern="1000" dirty="0">
              <a:solidFill>
                <a:schemeClr val="bg1"/>
              </a:solidFill>
              <a:latin typeface="Open Sans Condensed" panose="020B0604020202020204" charset="0"/>
              <a:ea typeface="Open Sans Condensed" panose="020B0604020202020204" charset="0"/>
              <a:cs typeface="Open Sans Condensed" panose="020B0604020202020204" charset="0"/>
            </a:endParaRPr>
          </a:p>
        </p:txBody>
      </p:sp>
    </p:spTree>
    <p:extLst>
      <p:ext uri="{BB962C8B-B14F-4D97-AF65-F5344CB8AC3E}">
        <p14:creationId xmlns:p14="http://schemas.microsoft.com/office/powerpoint/2010/main" val="2167878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54AFFC-E04B-4521-82FE-CF06857C61FA}"/>
              </a:ext>
            </a:extLst>
          </p:cNvPr>
          <p:cNvSpPr>
            <a:spLocks noGrp="1"/>
          </p:cNvSpPr>
          <p:nvPr>
            <p:ph type="title"/>
          </p:nvPr>
        </p:nvSpPr>
        <p:spPr/>
        <p:txBody>
          <a:bodyPr/>
          <a:lstStyle/>
          <a:p>
            <a:r>
              <a:rPr lang="fr-FR" dirty="0" err="1"/>
              <a:t>Geotechnical</a:t>
            </a:r>
            <a:r>
              <a:rPr lang="fr-FR" dirty="0"/>
              <a:t> </a:t>
            </a:r>
            <a:r>
              <a:rPr lang="fr-FR" dirty="0" err="1"/>
              <a:t>studies</a:t>
            </a:r>
            <a:br>
              <a:rPr lang="fr-FR" dirty="0"/>
            </a:br>
            <a:endParaRPr lang="fr-FR" dirty="0"/>
          </a:p>
        </p:txBody>
      </p:sp>
      <p:sp>
        <p:nvSpPr>
          <p:cNvPr id="3" name="Espace réservé du contenu 2">
            <a:extLst>
              <a:ext uri="{FF2B5EF4-FFF2-40B4-BE49-F238E27FC236}">
                <a16:creationId xmlns:a16="http://schemas.microsoft.com/office/drawing/2014/main" id="{FE47892F-BD97-44DE-A404-95F3B0854C4D}"/>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C77B96C-6823-4A5B-B7DC-068DAAEEDE1A}"/>
              </a:ext>
            </a:extLst>
          </p:cNvPr>
          <p:cNvSpPr>
            <a:spLocks noGrp="1"/>
          </p:cNvSpPr>
          <p:nvPr>
            <p:ph type="sldNum" sz="quarter" idx="12"/>
          </p:nvPr>
        </p:nvSpPr>
        <p:spPr/>
        <p:txBody>
          <a:bodyPr/>
          <a:lstStyle/>
          <a:p>
            <a:fld id="{764B81A8-79DB-4045-BEAA-50D228A6930F}" type="slidenum">
              <a:rPr lang="fr-FR" smtClean="0"/>
              <a:t>17</a:t>
            </a:fld>
            <a:endParaRPr lang="fr-FR"/>
          </a:p>
        </p:txBody>
      </p:sp>
      <p:sp>
        <p:nvSpPr>
          <p:cNvPr id="5" name="Rectangle 4">
            <a:extLst>
              <a:ext uri="{FF2B5EF4-FFF2-40B4-BE49-F238E27FC236}">
                <a16:creationId xmlns:a16="http://schemas.microsoft.com/office/drawing/2014/main" id="{B378DBF9-4C25-45CE-94D9-DCAA746D3564}"/>
              </a:ext>
            </a:extLst>
          </p:cNvPr>
          <p:cNvSpPr/>
          <p:nvPr/>
        </p:nvSpPr>
        <p:spPr>
          <a:xfrm>
            <a:off x="2031264" y="2725069"/>
            <a:ext cx="1546860" cy="228600"/>
          </a:xfrm>
          <a:prstGeom prst="rect">
            <a:avLst/>
          </a:prstGeom>
          <a:blipFill>
            <a:blip r:embed="rId2"/>
            <a:stretch>
              <a:fillRect/>
            </a:stretch>
          </a:blip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6" name="Rectangle 5">
            <a:extLst>
              <a:ext uri="{FF2B5EF4-FFF2-40B4-BE49-F238E27FC236}">
                <a16:creationId xmlns:a16="http://schemas.microsoft.com/office/drawing/2014/main" id="{DC3827F9-B141-4302-826B-3584AC42FA57}"/>
              </a:ext>
            </a:extLst>
          </p:cNvPr>
          <p:cNvSpPr/>
          <p:nvPr/>
        </p:nvSpPr>
        <p:spPr>
          <a:xfrm>
            <a:off x="2031264" y="3397382"/>
            <a:ext cx="1546860" cy="579120"/>
          </a:xfrm>
          <a:prstGeom prst="rect">
            <a:avLst/>
          </a:prstGeom>
          <a:blipFill>
            <a:blip r:embed="rId3"/>
            <a:stretch>
              <a:fillRect/>
            </a:stretch>
          </a:blip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7" name="Rectangle 6">
            <a:extLst>
              <a:ext uri="{FF2B5EF4-FFF2-40B4-BE49-F238E27FC236}">
                <a16:creationId xmlns:a16="http://schemas.microsoft.com/office/drawing/2014/main" id="{E715FE7A-242A-4A8D-A1C9-ECDCAE4DE087}"/>
              </a:ext>
            </a:extLst>
          </p:cNvPr>
          <p:cNvSpPr/>
          <p:nvPr/>
        </p:nvSpPr>
        <p:spPr>
          <a:xfrm>
            <a:off x="2031264" y="3976502"/>
            <a:ext cx="1546860" cy="769620"/>
          </a:xfrm>
          <a:prstGeom prst="rect">
            <a:avLst/>
          </a:prstGeom>
          <a:blipFill>
            <a:blip r:embed="rId4"/>
            <a:stretch>
              <a:fillRect/>
            </a:stretch>
          </a:blip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bg1"/>
              </a:solidFill>
            </a:endParaRPr>
          </a:p>
        </p:txBody>
      </p:sp>
      <p:cxnSp>
        <p:nvCxnSpPr>
          <p:cNvPr id="8" name="Connecteur droit 7">
            <a:extLst>
              <a:ext uri="{FF2B5EF4-FFF2-40B4-BE49-F238E27FC236}">
                <a16:creationId xmlns:a16="http://schemas.microsoft.com/office/drawing/2014/main" id="{19DB8ADD-6AED-47F6-ACB3-5F34746537D2}"/>
              </a:ext>
            </a:extLst>
          </p:cNvPr>
          <p:cNvCxnSpPr/>
          <p:nvPr/>
        </p:nvCxnSpPr>
        <p:spPr>
          <a:xfrm flipH="1">
            <a:off x="1200684" y="2711582"/>
            <a:ext cx="830580" cy="7620"/>
          </a:xfrm>
          <a:prstGeom prst="line">
            <a:avLst/>
          </a:prstGeom>
          <a:noFill/>
          <a:ln w="12700" cap="flat" cmpd="sng" algn="ctr">
            <a:solidFill>
              <a:sysClr val="windowText" lastClr="000000"/>
            </a:solidFill>
            <a:prstDash val="solid"/>
            <a:miter lim="800000"/>
          </a:ln>
          <a:effectLst/>
        </p:spPr>
      </p:cxnSp>
      <p:cxnSp>
        <p:nvCxnSpPr>
          <p:cNvPr id="9" name="Connecteur droit 8">
            <a:extLst>
              <a:ext uri="{FF2B5EF4-FFF2-40B4-BE49-F238E27FC236}">
                <a16:creationId xmlns:a16="http://schemas.microsoft.com/office/drawing/2014/main" id="{18DB47F2-18CF-447A-A190-345F2029B740}"/>
              </a:ext>
            </a:extLst>
          </p:cNvPr>
          <p:cNvCxnSpPr/>
          <p:nvPr/>
        </p:nvCxnSpPr>
        <p:spPr>
          <a:xfrm flipH="1">
            <a:off x="1201319" y="2940182"/>
            <a:ext cx="830580" cy="7620"/>
          </a:xfrm>
          <a:prstGeom prst="line">
            <a:avLst/>
          </a:prstGeom>
          <a:noFill/>
          <a:ln w="12700" cap="flat" cmpd="sng" algn="ctr">
            <a:solidFill>
              <a:sysClr val="windowText" lastClr="000000"/>
            </a:solidFill>
            <a:prstDash val="solid"/>
            <a:miter lim="800000"/>
          </a:ln>
          <a:effectLst/>
        </p:spPr>
      </p:cxnSp>
      <p:cxnSp>
        <p:nvCxnSpPr>
          <p:cNvPr id="10" name="Connecteur droit 9">
            <a:extLst>
              <a:ext uri="{FF2B5EF4-FFF2-40B4-BE49-F238E27FC236}">
                <a16:creationId xmlns:a16="http://schemas.microsoft.com/office/drawing/2014/main" id="{9CE9FD93-C01C-4432-BC8A-DC514C4C90B7}"/>
              </a:ext>
            </a:extLst>
          </p:cNvPr>
          <p:cNvCxnSpPr/>
          <p:nvPr/>
        </p:nvCxnSpPr>
        <p:spPr>
          <a:xfrm flipH="1">
            <a:off x="1193699" y="3396747"/>
            <a:ext cx="830580" cy="7620"/>
          </a:xfrm>
          <a:prstGeom prst="line">
            <a:avLst/>
          </a:prstGeom>
          <a:noFill/>
          <a:ln w="12700" cap="flat" cmpd="sng" algn="ctr">
            <a:solidFill>
              <a:sysClr val="windowText" lastClr="000000"/>
            </a:solidFill>
            <a:prstDash val="solid"/>
            <a:miter lim="800000"/>
          </a:ln>
          <a:effectLst/>
        </p:spPr>
      </p:cxnSp>
      <p:cxnSp>
        <p:nvCxnSpPr>
          <p:cNvPr id="11" name="Connecteur droit 10">
            <a:extLst>
              <a:ext uri="{FF2B5EF4-FFF2-40B4-BE49-F238E27FC236}">
                <a16:creationId xmlns:a16="http://schemas.microsoft.com/office/drawing/2014/main" id="{614FDC71-2823-404D-A4B0-E444C0AE2E28}"/>
              </a:ext>
            </a:extLst>
          </p:cNvPr>
          <p:cNvCxnSpPr/>
          <p:nvPr/>
        </p:nvCxnSpPr>
        <p:spPr>
          <a:xfrm flipH="1">
            <a:off x="1193699" y="3977772"/>
            <a:ext cx="830580" cy="7620"/>
          </a:xfrm>
          <a:prstGeom prst="line">
            <a:avLst/>
          </a:prstGeom>
          <a:noFill/>
          <a:ln w="12700" cap="flat" cmpd="sng" algn="ctr">
            <a:solidFill>
              <a:sysClr val="windowText" lastClr="000000"/>
            </a:solidFill>
            <a:prstDash val="solid"/>
            <a:miter lim="800000"/>
          </a:ln>
          <a:effectLst/>
        </p:spPr>
      </p:cxnSp>
      <p:sp>
        <p:nvSpPr>
          <p:cNvPr id="12" name="Zone de texte 86">
            <a:extLst>
              <a:ext uri="{FF2B5EF4-FFF2-40B4-BE49-F238E27FC236}">
                <a16:creationId xmlns:a16="http://schemas.microsoft.com/office/drawing/2014/main" id="{D4A7891C-D959-4027-B3C1-3CB92F1F7C39}"/>
              </a:ext>
            </a:extLst>
          </p:cNvPr>
          <p:cNvSpPr txBox="1"/>
          <p:nvPr/>
        </p:nvSpPr>
        <p:spPr>
          <a:xfrm>
            <a:off x="770554" y="3500148"/>
            <a:ext cx="579120" cy="29718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fr-FR" sz="1200" dirty="0">
                <a:effectLst/>
                <a:latin typeface="Times New Roman" panose="02020603050405020304" pitchFamily="18" charset="0"/>
                <a:ea typeface="Calibri" panose="020F0502020204030204" pitchFamily="34" charset="0"/>
                <a:cs typeface="Arial" panose="020B0604020202020204" pitchFamily="34" charset="0"/>
              </a:rPr>
              <a:t>30 cm</a:t>
            </a:r>
            <a:endParaRPr lang="fr-FR"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3" name="Zone de texte 91">
            <a:extLst>
              <a:ext uri="{FF2B5EF4-FFF2-40B4-BE49-F238E27FC236}">
                <a16:creationId xmlns:a16="http://schemas.microsoft.com/office/drawing/2014/main" id="{0D528811-659D-404A-B0E5-0040AE018BCC}"/>
              </a:ext>
            </a:extLst>
          </p:cNvPr>
          <p:cNvSpPr txBox="1"/>
          <p:nvPr/>
        </p:nvSpPr>
        <p:spPr>
          <a:xfrm>
            <a:off x="745054" y="2970197"/>
            <a:ext cx="579120" cy="29718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fr-FR" sz="1200" dirty="0">
                <a:effectLst/>
                <a:latin typeface="Times New Roman" panose="02020603050405020304" pitchFamily="18" charset="0"/>
                <a:ea typeface="Calibri" panose="020F0502020204030204" pitchFamily="34" charset="0"/>
                <a:cs typeface="Arial" panose="020B0604020202020204" pitchFamily="34" charset="0"/>
              </a:rPr>
              <a:t>22 cm</a:t>
            </a:r>
            <a:endParaRPr lang="fr-FR"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 name="Zone de texte 94">
            <a:extLst>
              <a:ext uri="{FF2B5EF4-FFF2-40B4-BE49-F238E27FC236}">
                <a16:creationId xmlns:a16="http://schemas.microsoft.com/office/drawing/2014/main" id="{BC7FA1A0-E1F3-47CF-AE44-9F39979C8EA1}"/>
              </a:ext>
            </a:extLst>
          </p:cNvPr>
          <p:cNvSpPr txBox="1"/>
          <p:nvPr/>
        </p:nvSpPr>
        <p:spPr>
          <a:xfrm>
            <a:off x="768488" y="2635718"/>
            <a:ext cx="579120" cy="29718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fr-FR" sz="1200" dirty="0">
                <a:latin typeface="Times New Roman" panose="02020603050405020304" pitchFamily="18" charset="0"/>
                <a:ea typeface="Calibri" panose="020F0502020204030204" pitchFamily="34" charset="0"/>
                <a:cs typeface="Arial" panose="020B0604020202020204" pitchFamily="34" charset="0"/>
              </a:rPr>
              <a:t>6</a:t>
            </a:r>
            <a:r>
              <a:rPr lang="fr-FR" sz="1200" dirty="0">
                <a:effectLst/>
                <a:latin typeface="Times New Roman" panose="02020603050405020304" pitchFamily="18" charset="0"/>
                <a:ea typeface="Calibri" panose="020F0502020204030204" pitchFamily="34" charset="0"/>
                <a:cs typeface="Arial" panose="020B0604020202020204" pitchFamily="34" charset="0"/>
              </a:rPr>
              <a:t> cm</a:t>
            </a:r>
            <a:endParaRPr lang="fr-FR"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5" name="ZoneTexte 14">
            <a:extLst>
              <a:ext uri="{FF2B5EF4-FFF2-40B4-BE49-F238E27FC236}">
                <a16:creationId xmlns:a16="http://schemas.microsoft.com/office/drawing/2014/main" id="{D52DB104-8CC7-4F16-98E6-CB5A1DFE3035}"/>
              </a:ext>
            </a:extLst>
          </p:cNvPr>
          <p:cNvSpPr txBox="1"/>
          <p:nvPr/>
        </p:nvSpPr>
        <p:spPr>
          <a:xfrm>
            <a:off x="2660635" y="2681032"/>
            <a:ext cx="506009" cy="276999"/>
          </a:xfrm>
          <a:prstGeom prst="rect">
            <a:avLst/>
          </a:prstGeom>
          <a:noFill/>
        </p:spPr>
        <p:txBody>
          <a:bodyPr wrap="square" rtlCol="0">
            <a:spAutoFit/>
          </a:bodyPr>
          <a:lstStyle/>
          <a:p>
            <a:r>
              <a:rPr lang="fr-FR" sz="1200" dirty="0">
                <a:solidFill>
                  <a:schemeClr val="bg1"/>
                </a:solidFill>
              </a:rPr>
              <a:t>❶</a:t>
            </a:r>
            <a:endParaRPr lang="fr-FR" dirty="0">
              <a:solidFill>
                <a:schemeClr val="bg1"/>
              </a:solidFill>
            </a:endParaRPr>
          </a:p>
        </p:txBody>
      </p:sp>
      <p:sp>
        <p:nvSpPr>
          <p:cNvPr id="16" name="ZoneTexte 15">
            <a:extLst>
              <a:ext uri="{FF2B5EF4-FFF2-40B4-BE49-F238E27FC236}">
                <a16:creationId xmlns:a16="http://schemas.microsoft.com/office/drawing/2014/main" id="{3732DF3A-D2BC-494F-872A-3947E669D815}"/>
              </a:ext>
            </a:extLst>
          </p:cNvPr>
          <p:cNvSpPr txBox="1"/>
          <p:nvPr/>
        </p:nvSpPr>
        <p:spPr>
          <a:xfrm>
            <a:off x="2660634" y="3501785"/>
            <a:ext cx="506009" cy="276999"/>
          </a:xfrm>
          <a:prstGeom prst="rect">
            <a:avLst/>
          </a:prstGeom>
          <a:noFill/>
        </p:spPr>
        <p:txBody>
          <a:bodyPr wrap="square" rtlCol="0">
            <a:spAutoFit/>
          </a:bodyPr>
          <a:lstStyle/>
          <a:p>
            <a:r>
              <a:rPr lang="fr-FR" sz="1200" dirty="0">
                <a:solidFill>
                  <a:schemeClr val="bg1"/>
                </a:solidFill>
              </a:rPr>
              <a:t>❸</a:t>
            </a:r>
            <a:endParaRPr lang="fr-FR" dirty="0">
              <a:solidFill>
                <a:schemeClr val="bg1"/>
              </a:solidFill>
            </a:endParaRPr>
          </a:p>
        </p:txBody>
      </p:sp>
      <p:sp>
        <p:nvSpPr>
          <p:cNvPr id="17" name="ZoneTexte 16">
            <a:extLst>
              <a:ext uri="{FF2B5EF4-FFF2-40B4-BE49-F238E27FC236}">
                <a16:creationId xmlns:a16="http://schemas.microsoft.com/office/drawing/2014/main" id="{D162DCFD-68E7-46BE-A6AC-EA582F010DBB}"/>
              </a:ext>
            </a:extLst>
          </p:cNvPr>
          <p:cNvSpPr txBox="1"/>
          <p:nvPr/>
        </p:nvSpPr>
        <p:spPr>
          <a:xfrm>
            <a:off x="2669886" y="4342163"/>
            <a:ext cx="718429" cy="276999"/>
          </a:xfrm>
          <a:prstGeom prst="rect">
            <a:avLst/>
          </a:prstGeom>
          <a:noFill/>
        </p:spPr>
        <p:txBody>
          <a:bodyPr wrap="square" rtlCol="0">
            <a:spAutoFit/>
          </a:bodyPr>
          <a:lstStyle/>
          <a:p>
            <a:r>
              <a:rPr lang="fr-FR" sz="1200" dirty="0">
                <a:solidFill>
                  <a:schemeClr val="bg1"/>
                </a:solidFill>
                <a:latin typeface="Bell MT" panose="02020503060305020303" pitchFamily="18" charset="0"/>
              </a:rPr>
              <a:t>5</a:t>
            </a:r>
            <a:endParaRPr lang="fr-FR" dirty="0"/>
          </a:p>
        </p:txBody>
      </p:sp>
      <p:sp>
        <p:nvSpPr>
          <p:cNvPr id="18" name="Rectangle 17">
            <a:extLst>
              <a:ext uri="{FF2B5EF4-FFF2-40B4-BE49-F238E27FC236}">
                <a16:creationId xmlns:a16="http://schemas.microsoft.com/office/drawing/2014/main" id="{6B84D5DF-58B2-4982-818A-D47D55C9974D}"/>
              </a:ext>
            </a:extLst>
          </p:cNvPr>
          <p:cNvSpPr/>
          <p:nvPr/>
        </p:nvSpPr>
        <p:spPr>
          <a:xfrm>
            <a:off x="2031264" y="2959535"/>
            <a:ext cx="1546860" cy="427618"/>
          </a:xfrm>
          <a:prstGeom prst="rect">
            <a:avLst/>
          </a:prstGeom>
          <a:blipFill>
            <a:blip r:embed="rId3"/>
            <a:stretch>
              <a:fillRect/>
            </a:stretch>
          </a:blip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9" name="ZoneTexte 18">
            <a:extLst>
              <a:ext uri="{FF2B5EF4-FFF2-40B4-BE49-F238E27FC236}">
                <a16:creationId xmlns:a16="http://schemas.microsoft.com/office/drawing/2014/main" id="{3E0CADDD-8AE5-4629-98A2-1CA698C47D27}"/>
              </a:ext>
            </a:extLst>
          </p:cNvPr>
          <p:cNvSpPr txBox="1"/>
          <p:nvPr/>
        </p:nvSpPr>
        <p:spPr>
          <a:xfrm>
            <a:off x="2669886" y="3045592"/>
            <a:ext cx="506009" cy="276999"/>
          </a:xfrm>
          <a:prstGeom prst="rect">
            <a:avLst/>
          </a:prstGeom>
          <a:noFill/>
        </p:spPr>
        <p:txBody>
          <a:bodyPr wrap="square" rtlCol="0">
            <a:spAutoFit/>
          </a:bodyPr>
          <a:lstStyle/>
          <a:p>
            <a:r>
              <a:rPr lang="fr-FR" sz="1200" dirty="0">
                <a:solidFill>
                  <a:schemeClr val="bg1"/>
                </a:solidFill>
              </a:rPr>
              <a:t>❷</a:t>
            </a:r>
            <a:endParaRPr lang="fr-FR" dirty="0">
              <a:solidFill>
                <a:schemeClr val="bg1"/>
              </a:solidFill>
            </a:endParaRPr>
          </a:p>
        </p:txBody>
      </p:sp>
      <p:sp>
        <p:nvSpPr>
          <p:cNvPr id="20" name="Rectangle 19">
            <a:extLst>
              <a:ext uri="{FF2B5EF4-FFF2-40B4-BE49-F238E27FC236}">
                <a16:creationId xmlns:a16="http://schemas.microsoft.com/office/drawing/2014/main" id="{E855E6E1-9FE6-4F10-957C-ADD13F92D70F}"/>
              </a:ext>
            </a:extLst>
          </p:cNvPr>
          <p:cNvSpPr/>
          <p:nvPr/>
        </p:nvSpPr>
        <p:spPr>
          <a:xfrm>
            <a:off x="2038249" y="3989414"/>
            <a:ext cx="1546860" cy="270308"/>
          </a:xfrm>
          <a:prstGeom prst="rect">
            <a:avLst/>
          </a:prstGeom>
          <a:blipFill>
            <a:blip r:embed="rId3"/>
            <a:stretch>
              <a:fillRect/>
            </a:stretch>
          </a:blip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21" name="ZoneTexte 20">
            <a:extLst>
              <a:ext uri="{FF2B5EF4-FFF2-40B4-BE49-F238E27FC236}">
                <a16:creationId xmlns:a16="http://schemas.microsoft.com/office/drawing/2014/main" id="{B908BB95-7B66-446F-B4B8-87EAD7BD371B}"/>
              </a:ext>
            </a:extLst>
          </p:cNvPr>
          <p:cNvSpPr txBox="1"/>
          <p:nvPr/>
        </p:nvSpPr>
        <p:spPr>
          <a:xfrm>
            <a:off x="2660633" y="4009028"/>
            <a:ext cx="506009" cy="276999"/>
          </a:xfrm>
          <a:prstGeom prst="rect">
            <a:avLst/>
          </a:prstGeom>
          <a:noFill/>
        </p:spPr>
        <p:txBody>
          <a:bodyPr wrap="square" rtlCol="0">
            <a:spAutoFit/>
          </a:bodyPr>
          <a:lstStyle/>
          <a:p>
            <a:r>
              <a:rPr lang="fr-FR" sz="1200" dirty="0">
                <a:solidFill>
                  <a:schemeClr val="bg1"/>
                </a:solidFill>
              </a:rPr>
              <a:t>  4</a:t>
            </a:r>
            <a:endParaRPr lang="fr-FR" dirty="0">
              <a:solidFill>
                <a:schemeClr val="bg1"/>
              </a:solidFill>
            </a:endParaRPr>
          </a:p>
        </p:txBody>
      </p:sp>
      <p:cxnSp>
        <p:nvCxnSpPr>
          <p:cNvPr id="22" name="Connecteur droit 21">
            <a:extLst>
              <a:ext uri="{FF2B5EF4-FFF2-40B4-BE49-F238E27FC236}">
                <a16:creationId xmlns:a16="http://schemas.microsoft.com/office/drawing/2014/main" id="{0A0505A4-7514-48E6-B400-09B29FA313F3}"/>
              </a:ext>
            </a:extLst>
          </p:cNvPr>
          <p:cNvCxnSpPr/>
          <p:nvPr/>
        </p:nvCxnSpPr>
        <p:spPr>
          <a:xfrm flipH="1">
            <a:off x="1191008" y="4258397"/>
            <a:ext cx="830580" cy="7620"/>
          </a:xfrm>
          <a:prstGeom prst="line">
            <a:avLst/>
          </a:prstGeom>
          <a:noFill/>
          <a:ln w="12700" cap="flat" cmpd="sng" algn="ctr">
            <a:solidFill>
              <a:sysClr val="windowText" lastClr="000000"/>
            </a:solidFill>
            <a:prstDash val="solid"/>
            <a:miter lim="800000"/>
          </a:ln>
          <a:effectLst/>
        </p:spPr>
      </p:cxnSp>
      <p:sp>
        <p:nvSpPr>
          <p:cNvPr id="23" name="Zone de texte 91">
            <a:extLst>
              <a:ext uri="{FF2B5EF4-FFF2-40B4-BE49-F238E27FC236}">
                <a16:creationId xmlns:a16="http://schemas.microsoft.com/office/drawing/2014/main" id="{10CD6520-1FFE-48C0-B409-57FDD8CD2050}"/>
              </a:ext>
            </a:extLst>
          </p:cNvPr>
          <p:cNvSpPr txBox="1"/>
          <p:nvPr/>
        </p:nvSpPr>
        <p:spPr>
          <a:xfrm>
            <a:off x="745054" y="3976502"/>
            <a:ext cx="579120" cy="29718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fr-FR" sz="1200" dirty="0">
                <a:effectLst/>
                <a:latin typeface="Times New Roman" panose="02020603050405020304" pitchFamily="18" charset="0"/>
                <a:ea typeface="Calibri" panose="020F0502020204030204" pitchFamily="34" charset="0"/>
                <a:cs typeface="Arial" panose="020B0604020202020204" pitchFamily="34" charset="0"/>
              </a:rPr>
              <a:t>20 cm</a:t>
            </a:r>
            <a:endParaRPr lang="fr-FR"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4" name="Rectangle 2">
            <a:extLst>
              <a:ext uri="{FF2B5EF4-FFF2-40B4-BE49-F238E27FC236}">
                <a16:creationId xmlns:a16="http://schemas.microsoft.com/office/drawing/2014/main" id="{CD2CEDDE-37FD-469F-A7C7-F978E580B2DC}"/>
              </a:ext>
            </a:extLst>
          </p:cNvPr>
          <p:cNvSpPr>
            <a:spLocks noChangeArrowheads="1"/>
          </p:cNvSpPr>
          <p:nvPr/>
        </p:nvSpPr>
        <p:spPr bwMode="auto">
          <a:xfrm>
            <a:off x="4087733" y="1700014"/>
            <a:ext cx="8568317" cy="287910"/>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100" b="0" i="0" u="none" strike="noStrike" cap="none" normalizeH="0" baseline="0" dirty="0">
                <a:ln>
                  <a:noFill/>
                </a:ln>
                <a:solidFill>
                  <a:srgbClr val="202124"/>
                </a:solidFill>
                <a:effectLst/>
                <a:latin typeface="inherit"/>
              </a:rPr>
              <a:t>Calculation of </a:t>
            </a:r>
            <a:r>
              <a:rPr kumimoji="0" lang="fr-FR" altLang="fr-FR" sz="2100" b="0" i="0" u="none" strike="noStrike" cap="none" normalizeH="0" baseline="0" dirty="0" err="1">
                <a:ln>
                  <a:noFill/>
                </a:ln>
                <a:solidFill>
                  <a:srgbClr val="202124"/>
                </a:solidFill>
                <a:effectLst/>
                <a:latin typeface="inherit"/>
              </a:rPr>
              <a:t>allowable</a:t>
            </a:r>
            <a:r>
              <a:rPr kumimoji="0" lang="fr-FR" altLang="fr-FR" sz="2100" b="0" i="0" u="none" strike="noStrike" cap="none" normalizeH="0" baseline="0" dirty="0">
                <a:ln>
                  <a:noFill/>
                </a:ln>
                <a:solidFill>
                  <a:srgbClr val="202124"/>
                </a:solidFill>
                <a:effectLst/>
                <a:latin typeface="inherit"/>
              </a:rPr>
              <a:t> </a:t>
            </a:r>
            <a:r>
              <a:rPr kumimoji="0" lang="fr-FR" altLang="fr-FR" sz="2100" b="0" i="0" u="none" strike="noStrike" cap="none" normalizeH="0" baseline="0" dirty="0" err="1">
                <a:ln>
                  <a:noFill/>
                </a:ln>
                <a:solidFill>
                  <a:srgbClr val="202124"/>
                </a:solidFill>
                <a:effectLst/>
                <a:latin typeface="inherit"/>
              </a:rPr>
              <a:t>limits</a:t>
            </a:r>
            <a:r>
              <a:rPr kumimoji="0" lang="fr-FR" altLang="fr-FR" sz="11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5" name="30 Rectángulo">
            <a:extLst>
              <a:ext uri="{FF2B5EF4-FFF2-40B4-BE49-F238E27FC236}">
                <a16:creationId xmlns:a16="http://schemas.microsoft.com/office/drawing/2014/main" id="{1E24ADD1-5404-46A5-9A02-E17EA02AB00E}"/>
              </a:ext>
            </a:extLst>
          </p:cNvPr>
          <p:cNvSpPr/>
          <p:nvPr/>
        </p:nvSpPr>
        <p:spPr>
          <a:xfrm>
            <a:off x="4380031" y="2377704"/>
            <a:ext cx="6379799" cy="461665"/>
          </a:xfrm>
          <a:prstGeom prst="rect">
            <a:avLst/>
          </a:prstGeom>
          <a:noFill/>
        </p:spPr>
        <p:txBody>
          <a:bodyPr wrap="square">
            <a:spAutoFit/>
          </a:bodyPr>
          <a:lstStyle/>
          <a:p>
            <a:pPr marL="342900" indent="-342900" algn="just" defTabSz="905839">
              <a:lnSpc>
                <a:spcPct val="120000"/>
              </a:lnSpc>
              <a:buFont typeface="Wingdings" panose="05000000000000000000" pitchFamily="2" charset="2"/>
              <a:buChar char="ü"/>
            </a:pPr>
            <a:r>
              <a:rPr lang="en-US" sz="2000" dirty="0"/>
              <a:t>The admissible vertical deformation of the soil</a:t>
            </a:r>
            <a:r>
              <a:rPr lang="fr-FR" sz="2000" dirty="0">
                <a:solidFill>
                  <a:srgbClr val="1F1F1F"/>
                </a:solidFill>
                <a:latin typeface="Bell MT" panose="02020503060305020303" pitchFamily="18" charset="0"/>
                <a:ea typeface="Open Sans Condensed" panose="020B0604020202020204" charset="0"/>
                <a:cs typeface="Open Sans Condensed" panose="020B0604020202020204" charset="0"/>
              </a:rPr>
              <a:t>:</a:t>
            </a:r>
            <a:endParaRPr lang="es-SV" dirty="0">
              <a:solidFill>
                <a:srgbClr val="575757"/>
              </a:solidFill>
              <a:latin typeface="Bell MT" panose="02020503060305020303" pitchFamily="18" charset="0"/>
            </a:endParaRPr>
          </a:p>
        </p:txBody>
      </p:sp>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A55DA8E8-3490-4A12-B05E-4F6F26CD9C2C}"/>
                  </a:ext>
                </a:extLst>
              </p:cNvPr>
              <p:cNvSpPr/>
              <p:nvPr/>
            </p:nvSpPr>
            <p:spPr>
              <a:xfrm>
                <a:off x="7370344" y="2406276"/>
                <a:ext cx="4826065"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smtClean="0">
                              <a:latin typeface="Cambria Math" panose="02040503050406030204" pitchFamily="18" charset="0"/>
                            </a:rPr>
                          </m:ctrlPr>
                        </m:sSubPr>
                        <m:e>
                          <m:r>
                            <a:rPr lang="fr-FR" b="1" i="1" smtClean="0">
                              <a:latin typeface="Cambria Math" panose="02040503050406030204" pitchFamily="18" charset="0"/>
                            </a:rPr>
                            <m:t>                                                 </m:t>
                          </m:r>
                          <m:r>
                            <a:rPr lang="fr-FR" b="1" i="1">
                              <a:latin typeface="Cambria Math" panose="02040503050406030204" pitchFamily="18" charset="0"/>
                            </a:rPr>
                            <m:t>𝜺</m:t>
                          </m:r>
                        </m:e>
                        <m:sub>
                          <m:r>
                            <a:rPr lang="fr-FR" b="1" i="1" smtClean="0">
                              <a:latin typeface="Cambria Math" panose="02040503050406030204" pitchFamily="18" charset="0"/>
                            </a:rPr>
                            <m:t> </m:t>
                          </m:r>
                          <m:r>
                            <a:rPr lang="fr-FR" b="1" i="1">
                              <a:latin typeface="Cambria Math" panose="02040503050406030204" pitchFamily="18" charset="0"/>
                            </a:rPr>
                            <m:t>𝒛</m:t>
                          </m:r>
                          <m:r>
                            <a:rPr lang="fr-FR" b="0" i="0">
                              <a:latin typeface="Cambria Math" panose="02040503050406030204" pitchFamily="18" charset="0"/>
                            </a:rPr>
                            <m:t>,</m:t>
                          </m:r>
                          <m:r>
                            <a:rPr lang="fr-FR" b="1" i="1">
                              <a:latin typeface="Cambria Math" panose="02040503050406030204" pitchFamily="18" charset="0"/>
                            </a:rPr>
                            <m:t>𝒂𝒅𝒎</m:t>
                          </m:r>
                        </m:sub>
                      </m:sSub>
                      <m:r>
                        <a:rPr lang="fr-FR" b="0" i="0">
                          <a:latin typeface="Cambria Math" panose="02040503050406030204" pitchFamily="18" charset="0"/>
                        </a:rPr>
                        <m:t>=</m:t>
                      </m:r>
                      <m:r>
                        <a:rPr lang="fr-FR" b="1" i="1">
                          <a:latin typeface="Cambria Math" panose="02040503050406030204" pitchFamily="18" charset="0"/>
                        </a:rPr>
                        <m:t>𝑨</m:t>
                      </m:r>
                      <m:r>
                        <a:rPr lang="fr-FR" b="0" i="0">
                          <a:latin typeface="Cambria Math" panose="02040503050406030204" pitchFamily="18" charset="0"/>
                        </a:rPr>
                        <m:t>×</m:t>
                      </m:r>
                      <m:sSup>
                        <m:sSupPr>
                          <m:ctrlPr>
                            <a:rPr lang="fr-FR" b="0" i="1">
                              <a:latin typeface="Cambria Math" panose="02040503050406030204" pitchFamily="18" charset="0"/>
                            </a:rPr>
                          </m:ctrlPr>
                        </m:sSupPr>
                        <m:e>
                          <m:d>
                            <m:dPr>
                              <m:ctrlPr>
                                <a:rPr lang="fr-FR" b="0" i="1">
                                  <a:latin typeface="Cambria Math" panose="02040503050406030204" pitchFamily="18" charset="0"/>
                                </a:rPr>
                              </m:ctrlPr>
                            </m:dPr>
                            <m:e>
                              <m:r>
                                <a:rPr lang="fr-FR" b="1" i="1">
                                  <a:latin typeface="Cambria Math" panose="02040503050406030204" pitchFamily="18" charset="0"/>
                                </a:rPr>
                                <m:t>𝑵𝑬</m:t>
                              </m:r>
                            </m:e>
                          </m:d>
                        </m:e>
                        <m:sup>
                          <m:r>
                            <a:rPr lang="fr-FR" b="0" i="0">
                              <a:latin typeface="Cambria Math" panose="02040503050406030204" pitchFamily="18" charset="0"/>
                            </a:rPr>
                            <m:t>−</m:t>
                          </m:r>
                          <m:r>
                            <a:rPr lang="fr-FR" b="1" i="1">
                              <a:latin typeface="Cambria Math" panose="02040503050406030204" pitchFamily="18" charset="0"/>
                            </a:rPr>
                            <m:t>𝜶</m:t>
                          </m:r>
                        </m:sup>
                      </m:sSup>
                    </m:oMath>
                  </m:oMathPara>
                </a14:m>
                <a:endParaRPr lang="fr-FR" dirty="0"/>
              </a:p>
            </p:txBody>
          </p:sp>
        </mc:Choice>
        <mc:Fallback>
          <p:sp>
            <p:nvSpPr>
              <p:cNvPr id="26" name="Rectangle 25">
                <a:extLst>
                  <a:ext uri="{FF2B5EF4-FFF2-40B4-BE49-F238E27FC236}">
                    <a16:creationId xmlns:a16="http://schemas.microsoft.com/office/drawing/2014/main" id="{A55DA8E8-3490-4A12-B05E-4F6F26CD9C2C}"/>
                  </a:ext>
                </a:extLst>
              </p:cNvPr>
              <p:cNvSpPr>
                <a:spLocks noRot="1" noChangeAspect="1" noMove="1" noResize="1" noEditPoints="1" noAdjustHandles="1" noChangeArrowheads="1" noChangeShapeType="1" noTextEdit="1"/>
              </p:cNvSpPr>
              <p:nvPr/>
            </p:nvSpPr>
            <p:spPr>
              <a:xfrm>
                <a:off x="7370344" y="2406276"/>
                <a:ext cx="4826065" cy="381515"/>
              </a:xfrm>
              <a:prstGeom prst="rect">
                <a:avLst/>
              </a:prstGeom>
              <a:blipFill>
                <a:blip r:embed="rId5"/>
                <a:stretch>
                  <a:fillRect/>
                </a:stretch>
              </a:blipFill>
            </p:spPr>
            <p:txBody>
              <a:bodyPr/>
              <a:lstStyle/>
              <a:p>
                <a:r>
                  <a:rPr lang="fr-FR">
                    <a:noFill/>
                  </a:rPr>
                  <a:t> </a:t>
                </a:r>
              </a:p>
            </p:txBody>
          </p:sp>
        </mc:Fallback>
      </mc:AlternateContent>
      <p:sp>
        <p:nvSpPr>
          <p:cNvPr id="27" name="30 Rectángulo">
            <a:extLst>
              <a:ext uri="{FF2B5EF4-FFF2-40B4-BE49-F238E27FC236}">
                <a16:creationId xmlns:a16="http://schemas.microsoft.com/office/drawing/2014/main" id="{03CA7EEC-6E61-4729-A9A2-35C26B1D70C4}"/>
              </a:ext>
            </a:extLst>
          </p:cNvPr>
          <p:cNvSpPr/>
          <p:nvPr/>
        </p:nvSpPr>
        <p:spPr>
          <a:xfrm>
            <a:off x="4380031" y="3021174"/>
            <a:ext cx="7827206" cy="440057"/>
          </a:xfrm>
          <a:prstGeom prst="rect">
            <a:avLst/>
          </a:prstGeom>
          <a:noFill/>
        </p:spPr>
        <p:txBody>
          <a:bodyPr wrap="square">
            <a:spAutoFit/>
          </a:bodyPr>
          <a:lstStyle/>
          <a:p>
            <a:pPr marL="342900" indent="-342900" algn="just" defTabSz="905839">
              <a:lnSpc>
                <a:spcPct val="120000"/>
              </a:lnSpc>
              <a:buFont typeface="Wingdings" panose="05000000000000000000" pitchFamily="2" charset="2"/>
              <a:buChar char="ü"/>
            </a:pPr>
            <a:r>
              <a:rPr lang="en-US" sz="2000" dirty="0"/>
              <a:t>The admissible horizontal deformation of the BB</a:t>
            </a:r>
            <a:r>
              <a:rPr lang="fr-FR" sz="2000" dirty="0">
                <a:solidFill>
                  <a:srgbClr val="1F1F1F"/>
                </a:solidFill>
                <a:latin typeface="Bell MT" panose="02020503060305020303" pitchFamily="18" charset="0"/>
                <a:ea typeface="Open Sans Condensed" panose="020B0604020202020204" charset="0"/>
                <a:cs typeface="Open Sans Condensed" panose="020B0604020202020204" charset="0"/>
              </a:rPr>
              <a:t>:</a:t>
            </a:r>
            <a:endParaRPr lang="es-SV" dirty="0">
              <a:solidFill>
                <a:srgbClr val="575757"/>
              </a:solidFill>
              <a:latin typeface="Bell MT" panose="02020503060305020303" pitchFamily="18" charset="0"/>
            </a:endParaRPr>
          </a:p>
        </p:txBody>
      </p:sp>
      <mc:AlternateContent xmlns:mc="http://schemas.openxmlformats.org/markup-compatibility/2006">
        <mc:Choice xmlns:a14="http://schemas.microsoft.com/office/drawing/2010/main" Requires="a14">
          <p:graphicFrame>
            <p:nvGraphicFramePr>
              <p:cNvPr id="28" name="Tableau 27">
                <a:extLst>
                  <a:ext uri="{FF2B5EF4-FFF2-40B4-BE49-F238E27FC236}">
                    <a16:creationId xmlns:a16="http://schemas.microsoft.com/office/drawing/2014/main" id="{A8A08FA2-7D4E-4599-A82A-2A1C42DF0561}"/>
                  </a:ext>
                </a:extLst>
              </p:cNvPr>
              <p:cNvGraphicFramePr>
                <a:graphicFrameLocks noGrp="1"/>
              </p:cNvGraphicFramePr>
              <p:nvPr>
                <p:extLst>
                  <p:ext uri="{D42A27DB-BD31-4B8C-83A1-F6EECF244321}">
                    <p14:modId xmlns:p14="http://schemas.microsoft.com/office/powerpoint/2010/main" val="928126295"/>
                  </p:ext>
                </p:extLst>
              </p:nvPr>
            </p:nvGraphicFramePr>
            <p:xfrm>
              <a:off x="4532670" y="3940154"/>
              <a:ext cx="4940066" cy="933660"/>
            </p:xfrm>
            <a:graphic>
              <a:graphicData uri="http://schemas.openxmlformats.org/drawingml/2006/table">
                <a:tbl>
                  <a:tblPr firstRow="1" firstCol="1" bandRow="1">
                    <a:tableStyleId>{5940675A-B579-460E-94D1-54222C63F5DA}</a:tableStyleId>
                  </a:tblPr>
                  <a:tblGrid>
                    <a:gridCol w="1648509">
                      <a:extLst>
                        <a:ext uri="{9D8B030D-6E8A-4147-A177-3AD203B41FA5}">
                          <a16:colId xmlns:a16="http://schemas.microsoft.com/office/drawing/2014/main" val="20000"/>
                        </a:ext>
                      </a:extLst>
                    </a:gridCol>
                    <a:gridCol w="1644868">
                      <a:extLst>
                        <a:ext uri="{9D8B030D-6E8A-4147-A177-3AD203B41FA5}">
                          <a16:colId xmlns:a16="http://schemas.microsoft.com/office/drawing/2014/main" val="20001"/>
                        </a:ext>
                      </a:extLst>
                    </a:gridCol>
                    <a:gridCol w="1646689">
                      <a:extLst>
                        <a:ext uri="{9D8B030D-6E8A-4147-A177-3AD203B41FA5}">
                          <a16:colId xmlns:a16="http://schemas.microsoft.com/office/drawing/2014/main" val="20002"/>
                        </a:ext>
                      </a:extLst>
                    </a:gridCol>
                  </a:tblGrid>
                  <a:tr h="329784">
                    <a:tc>
                      <a:txBody>
                        <a:bodyPr/>
                        <a:lstStyle/>
                        <a:p>
                          <a:pPr algn="ctr">
                            <a:lnSpc>
                              <a:spcPct val="107000"/>
                            </a:lnSpc>
                            <a:spcAft>
                              <a:spcPts val="0"/>
                            </a:spcAft>
                          </a:pPr>
                          <a:r>
                            <a:rPr lang="fr-FR" sz="1800" kern="100" dirty="0">
                              <a:effectLst/>
                            </a:rPr>
                            <a:t> </a:t>
                          </a:r>
                          <a:endParaRPr lang="fr-FR" sz="1800" kern="100" dirty="0">
                            <a:solidFill>
                              <a:schemeClr val="accent3">
                                <a:lumMod val="50000"/>
                              </a:schemeClr>
                            </a:solidFill>
                            <a:effectLst/>
                            <a:latin typeface="Bell MT" panose="020205030603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fr-FR" sz="1800" kern="100" dirty="0" err="1">
                              <a:effectLst/>
                            </a:rPr>
                            <a:t>Soil</a:t>
                          </a:r>
                          <a:endParaRPr lang="fr-FR" sz="1800" kern="100" dirty="0">
                            <a:solidFill>
                              <a:schemeClr val="accent3">
                                <a:lumMod val="50000"/>
                              </a:schemeClr>
                            </a:solidFill>
                            <a:effectLst/>
                            <a:latin typeface="Bell MT" panose="020205030603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fr-FR" sz="1800" kern="100" dirty="0">
                              <a:effectLst/>
                            </a:rPr>
                            <a:t>BB</a:t>
                          </a:r>
                          <a:endParaRPr lang="fr-FR" sz="1800" kern="100" dirty="0">
                            <a:solidFill>
                              <a:schemeClr val="accent3">
                                <a:lumMod val="50000"/>
                              </a:schemeClr>
                            </a:solidFill>
                            <a:effectLst/>
                            <a:latin typeface="Bell MT" panose="020205030603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01938">
                    <a:tc>
                      <a:txBody>
                        <a:bodyPr/>
                        <a:lstStyle/>
                        <a:p>
                          <a:pPr algn="ctr">
                            <a:lnSpc>
                              <a:spcPct val="107000"/>
                            </a:lnSpc>
                            <a:spcAft>
                              <a:spcPts val="0"/>
                            </a:spcAft>
                          </a:pPr>
                          <a14:m>
                            <m:oMath xmlns:m="http://schemas.openxmlformats.org/officeDocument/2006/math">
                              <m:r>
                                <a:rPr lang="fr-FR" sz="1800" kern="100" baseline="30000" smtClean="0">
                                  <a:effectLst/>
                                  <a:latin typeface="Cambria Math" panose="02040503050406030204" pitchFamily="18" charset="0"/>
                                </a:rPr>
                                <m:t>𝜺</m:t>
                              </m:r>
                            </m:oMath>
                          </a14:m>
                          <a:r>
                            <a:rPr lang="fr-FR" sz="1800" kern="100" baseline="-25000" dirty="0">
                              <a:effectLst/>
                            </a:rPr>
                            <a:t>Z, </a:t>
                          </a:r>
                          <a:r>
                            <a:rPr lang="fr-FR" sz="1800" kern="100" baseline="-25000" dirty="0" err="1">
                              <a:effectLst/>
                            </a:rPr>
                            <a:t>adm</a:t>
                          </a:r>
                          <a:r>
                            <a:rPr lang="fr-FR" sz="1800" kern="100" baseline="-25000" dirty="0">
                              <a:effectLst/>
                            </a:rPr>
                            <a:t> (</a:t>
                          </a:r>
                          <a14:m>
                            <m:oMath xmlns:m="http://schemas.openxmlformats.org/officeDocument/2006/math">
                              <m:r>
                                <a:rPr lang="fr-FR" sz="1800" kern="100">
                                  <a:effectLst/>
                                  <a:latin typeface="Cambria Math" panose="02040503050406030204" pitchFamily="18" charset="0"/>
                                </a:rPr>
                                <m:t>𝛍</m:t>
                              </m:r>
                            </m:oMath>
                          </a14:m>
                          <a:r>
                            <a:rPr lang="fr-FR" sz="1800" kern="100" dirty="0" err="1">
                              <a:effectLst/>
                            </a:rPr>
                            <a:t>def</a:t>
                          </a:r>
                          <a:r>
                            <a:rPr lang="fr-FR" sz="1800" kern="100" dirty="0">
                              <a:effectLst/>
                            </a:rPr>
                            <a:t>)</a:t>
                          </a:r>
                          <a:endParaRPr lang="fr-FR" sz="1800" kern="100" dirty="0">
                            <a:solidFill>
                              <a:schemeClr val="accent3">
                                <a:lumMod val="50000"/>
                              </a:schemeClr>
                            </a:solidFill>
                            <a:effectLst/>
                            <a:latin typeface="Bell MT" panose="020205030603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fr-FR" sz="1800" b="0" kern="100" dirty="0">
                              <a:solidFill>
                                <a:schemeClr val="tx1"/>
                              </a:solidFill>
                              <a:effectLst/>
                              <a:latin typeface="+mn-lt"/>
                              <a:ea typeface="+mn-ea"/>
                              <a:cs typeface="+mn-cs"/>
                            </a:rPr>
                            <a:t>361,5</a:t>
                          </a:r>
                          <a:endParaRPr lang="fr-FR" sz="1800" b="1" kern="100" dirty="0">
                            <a:solidFill>
                              <a:schemeClr val="accent3">
                                <a:lumMod val="50000"/>
                              </a:schemeClr>
                            </a:solidFill>
                            <a:effectLst/>
                            <a:latin typeface="Bell MT" panose="020205030603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fr-FR" sz="1800" kern="100" dirty="0">
                              <a:effectLst/>
                            </a:rPr>
                            <a:t>-</a:t>
                          </a:r>
                          <a:endParaRPr lang="fr-FR" sz="1800" kern="100" dirty="0">
                            <a:solidFill>
                              <a:schemeClr val="accent3">
                                <a:lumMod val="50000"/>
                              </a:schemeClr>
                            </a:solidFill>
                            <a:effectLst/>
                            <a:latin typeface="Bell MT" panose="020205030603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01938">
                    <a:tc>
                      <a:txBody>
                        <a:bodyPr/>
                        <a:lstStyle/>
                        <a:p>
                          <a:pPr algn="ctr">
                            <a:lnSpc>
                              <a:spcPct val="107000"/>
                            </a:lnSpc>
                            <a:spcAft>
                              <a:spcPts val="0"/>
                            </a:spcAft>
                          </a:pPr>
                          <a14:m>
                            <m:oMath xmlns:m="http://schemas.openxmlformats.org/officeDocument/2006/math">
                              <m:r>
                                <a:rPr lang="fr-FR" sz="1800" kern="100" baseline="30000" smtClean="0">
                                  <a:effectLst/>
                                  <a:latin typeface="Cambria Math" panose="02040503050406030204" pitchFamily="18" charset="0"/>
                                </a:rPr>
                                <m:t>𝜺</m:t>
                              </m:r>
                            </m:oMath>
                          </a14:m>
                          <a:r>
                            <a:rPr lang="fr-FR" sz="1800" kern="100" baseline="-25000" dirty="0">
                              <a:effectLst/>
                            </a:rPr>
                            <a:t>t, adm (</a:t>
                          </a:r>
                          <a14:m>
                            <m:oMath xmlns:m="http://schemas.openxmlformats.org/officeDocument/2006/math">
                              <m:r>
                                <a:rPr lang="fr-FR" sz="1800" kern="100">
                                  <a:effectLst/>
                                  <a:latin typeface="Cambria Math" panose="02040503050406030204" pitchFamily="18" charset="0"/>
                                </a:rPr>
                                <m:t>𝛍</m:t>
                              </m:r>
                            </m:oMath>
                          </a14:m>
                          <a:r>
                            <a:rPr lang="fr-FR" sz="1800" kern="100" dirty="0">
                              <a:effectLst/>
                            </a:rPr>
                            <a:t>def)</a:t>
                          </a:r>
                          <a:endParaRPr lang="fr-FR" sz="1800" kern="100" dirty="0">
                            <a:solidFill>
                              <a:schemeClr val="accent3">
                                <a:lumMod val="50000"/>
                              </a:schemeClr>
                            </a:solidFill>
                            <a:effectLst/>
                            <a:latin typeface="Bell MT" panose="020205030603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fr-FR" sz="1800" kern="100">
                              <a:effectLst/>
                            </a:rPr>
                            <a:t>-</a:t>
                          </a:r>
                          <a:endParaRPr lang="fr-FR" sz="1800" kern="100">
                            <a:solidFill>
                              <a:schemeClr val="accent3">
                                <a:lumMod val="50000"/>
                              </a:schemeClr>
                            </a:solidFill>
                            <a:effectLst/>
                            <a:latin typeface="Bell MT" panose="020205030603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fr-FR" sz="1800" b="0" kern="100" dirty="0">
                              <a:solidFill>
                                <a:schemeClr val="tx1"/>
                              </a:solidFill>
                              <a:effectLst/>
                              <a:latin typeface="+mn-lt"/>
                              <a:ea typeface="+mn-ea"/>
                              <a:cs typeface="+mn-cs"/>
                            </a:rPr>
                            <a:t>69,2</a:t>
                          </a:r>
                          <a:endParaRPr lang="fr-FR" sz="1800" b="1" kern="100" dirty="0">
                            <a:solidFill>
                              <a:schemeClr val="accent3">
                                <a:lumMod val="50000"/>
                              </a:schemeClr>
                            </a:solidFill>
                            <a:effectLst/>
                            <a:latin typeface="Bell MT" panose="020205030603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bl>
              </a:graphicData>
            </a:graphic>
          </p:graphicFrame>
        </mc:Choice>
        <mc:Fallback>
          <p:graphicFrame>
            <p:nvGraphicFramePr>
              <p:cNvPr id="28" name="Tableau 27">
                <a:extLst>
                  <a:ext uri="{FF2B5EF4-FFF2-40B4-BE49-F238E27FC236}">
                    <a16:creationId xmlns:a16="http://schemas.microsoft.com/office/drawing/2014/main" id="{A8A08FA2-7D4E-4599-A82A-2A1C42DF0561}"/>
                  </a:ext>
                </a:extLst>
              </p:cNvPr>
              <p:cNvGraphicFramePr>
                <a:graphicFrameLocks noGrp="1"/>
              </p:cNvGraphicFramePr>
              <p:nvPr>
                <p:extLst>
                  <p:ext uri="{D42A27DB-BD31-4B8C-83A1-F6EECF244321}">
                    <p14:modId xmlns:p14="http://schemas.microsoft.com/office/powerpoint/2010/main" val="928126295"/>
                  </p:ext>
                </p:extLst>
              </p:nvPr>
            </p:nvGraphicFramePr>
            <p:xfrm>
              <a:off x="4532670" y="3940154"/>
              <a:ext cx="4940066" cy="933660"/>
            </p:xfrm>
            <a:graphic>
              <a:graphicData uri="http://schemas.openxmlformats.org/drawingml/2006/table">
                <a:tbl>
                  <a:tblPr firstRow="1" firstCol="1" bandRow="1">
                    <a:tableStyleId>{5940675A-B579-460E-94D1-54222C63F5DA}</a:tableStyleId>
                  </a:tblPr>
                  <a:tblGrid>
                    <a:gridCol w="1648509">
                      <a:extLst>
                        <a:ext uri="{9D8B030D-6E8A-4147-A177-3AD203B41FA5}">
                          <a16:colId xmlns:a16="http://schemas.microsoft.com/office/drawing/2014/main" val="20000"/>
                        </a:ext>
                      </a:extLst>
                    </a:gridCol>
                    <a:gridCol w="1644868">
                      <a:extLst>
                        <a:ext uri="{9D8B030D-6E8A-4147-A177-3AD203B41FA5}">
                          <a16:colId xmlns:a16="http://schemas.microsoft.com/office/drawing/2014/main" val="20001"/>
                        </a:ext>
                      </a:extLst>
                    </a:gridCol>
                    <a:gridCol w="1646689">
                      <a:extLst>
                        <a:ext uri="{9D8B030D-6E8A-4147-A177-3AD203B41FA5}">
                          <a16:colId xmlns:a16="http://schemas.microsoft.com/office/drawing/2014/main" val="20002"/>
                        </a:ext>
                      </a:extLst>
                    </a:gridCol>
                  </a:tblGrid>
                  <a:tr h="329784">
                    <a:tc>
                      <a:txBody>
                        <a:bodyPr/>
                        <a:lstStyle/>
                        <a:p>
                          <a:pPr algn="ctr">
                            <a:lnSpc>
                              <a:spcPct val="107000"/>
                            </a:lnSpc>
                            <a:spcAft>
                              <a:spcPts val="0"/>
                            </a:spcAft>
                          </a:pPr>
                          <a:r>
                            <a:rPr lang="fr-FR" sz="1800" kern="100" dirty="0">
                              <a:effectLst/>
                            </a:rPr>
                            <a:t> </a:t>
                          </a:r>
                          <a:endParaRPr lang="fr-FR" sz="1800" kern="100" dirty="0">
                            <a:solidFill>
                              <a:schemeClr val="accent3">
                                <a:lumMod val="50000"/>
                              </a:schemeClr>
                            </a:solidFill>
                            <a:effectLst/>
                            <a:latin typeface="Bell MT" panose="020205030603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fr-FR" sz="1800" kern="100" dirty="0" err="1">
                              <a:effectLst/>
                            </a:rPr>
                            <a:t>Soil</a:t>
                          </a:r>
                          <a:endParaRPr lang="fr-FR" sz="1800" kern="100" dirty="0">
                            <a:solidFill>
                              <a:schemeClr val="accent3">
                                <a:lumMod val="50000"/>
                              </a:schemeClr>
                            </a:solidFill>
                            <a:effectLst/>
                            <a:latin typeface="Bell MT" panose="020205030603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fr-FR" sz="1800" kern="100" dirty="0">
                              <a:effectLst/>
                            </a:rPr>
                            <a:t>BB</a:t>
                          </a:r>
                          <a:endParaRPr lang="fr-FR" sz="1800" kern="100" dirty="0">
                            <a:solidFill>
                              <a:schemeClr val="accent3">
                                <a:lumMod val="50000"/>
                              </a:schemeClr>
                            </a:solidFill>
                            <a:effectLst/>
                            <a:latin typeface="Bell MT" panose="020205030603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01938">
                    <a:tc>
                      <a:txBody>
                        <a:bodyPr/>
                        <a:lstStyle/>
                        <a:p>
                          <a:endParaRPr lang="fr-FR"/>
                        </a:p>
                      </a:txBody>
                      <a:tcPr marL="68580" marR="68580" marT="0" marB="0">
                        <a:blipFill>
                          <a:blip r:embed="rId6"/>
                          <a:stretch>
                            <a:fillRect l="-369" t="-134000" r="-200369" b="-136000"/>
                          </a:stretch>
                        </a:blipFill>
                      </a:tcPr>
                    </a:tc>
                    <a:tc>
                      <a:txBody>
                        <a:bodyPr/>
                        <a:lstStyle/>
                        <a:p>
                          <a:pPr algn="ctr">
                            <a:lnSpc>
                              <a:spcPct val="107000"/>
                            </a:lnSpc>
                            <a:spcAft>
                              <a:spcPts val="0"/>
                            </a:spcAft>
                          </a:pPr>
                          <a:r>
                            <a:rPr lang="fr-FR" sz="1800" b="0" kern="100" dirty="0">
                              <a:solidFill>
                                <a:schemeClr val="tx1"/>
                              </a:solidFill>
                              <a:effectLst/>
                              <a:latin typeface="+mn-lt"/>
                              <a:ea typeface="+mn-ea"/>
                              <a:cs typeface="+mn-cs"/>
                            </a:rPr>
                            <a:t>361,5</a:t>
                          </a:r>
                          <a:endParaRPr lang="fr-FR" sz="1800" b="1" kern="100" dirty="0">
                            <a:solidFill>
                              <a:schemeClr val="accent3">
                                <a:lumMod val="50000"/>
                              </a:schemeClr>
                            </a:solidFill>
                            <a:effectLst/>
                            <a:latin typeface="Bell MT" panose="020205030603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fr-FR" sz="1800" kern="100" dirty="0">
                              <a:effectLst/>
                            </a:rPr>
                            <a:t>-</a:t>
                          </a:r>
                          <a:endParaRPr lang="fr-FR" sz="1800" kern="100" dirty="0">
                            <a:solidFill>
                              <a:schemeClr val="accent3">
                                <a:lumMod val="50000"/>
                              </a:schemeClr>
                            </a:solidFill>
                            <a:effectLst/>
                            <a:latin typeface="Bell MT" panose="020205030603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01938">
                    <a:tc>
                      <a:txBody>
                        <a:bodyPr/>
                        <a:lstStyle/>
                        <a:p>
                          <a:endParaRPr lang="fr-FR"/>
                        </a:p>
                      </a:txBody>
                      <a:tcPr marL="68580" marR="68580" marT="0" marB="0">
                        <a:blipFill>
                          <a:blip r:embed="rId6"/>
                          <a:stretch>
                            <a:fillRect l="-369" t="-234000" r="-200369" b="-36000"/>
                          </a:stretch>
                        </a:blipFill>
                      </a:tcPr>
                    </a:tc>
                    <a:tc>
                      <a:txBody>
                        <a:bodyPr/>
                        <a:lstStyle/>
                        <a:p>
                          <a:pPr algn="ctr">
                            <a:lnSpc>
                              <a:spcPct val="107000"/>
                            </a:lnSpc>
                            <a:spcAft>
                              <a:spcPts val="0"/>
                            </a:spcAft>
                          </a:pPr>
                          <a:r>
                            <a:rPr lang="fr-FR" sz="1800" kern="100">
                              <a:effectLst/>
                            </a:rPr>
                            <a:t>-</a:t>
                          </a:r>
                          <a:endParaRPr lang="fr-FR" sz="1800" kern="100">
                            <a:solidFill>
                              <a:schemeClr val="accent3">
                                <a:lumMod val="50000"/>
                              </a:schemeClr>
                            </a:solidFill>
                            <a:effectLst/>
                            <a:latin typeface="Bell MT" panose="020205030603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fr-FR" sz="1800" b="0" kern="100" dirty="0">
                              <a:solidFill>
                                <a:schemeClr val="tx1"/>
                              </a:solidFill>
                              <a:effectLst/>
                              <a:latin typeface="+mn-lt"/>
                              <a:ea typeface="+mn-ea"/>
                              <a:cs typeface="+mn-cs"/>
                            </a:rPr>
                            <a:t>69,2</a:t>
                          </a:r>
                          <a:endParaRPr lang="fr-FR" sz="1800" b="1" kern="100" dirty="0">
                            <a:solidFill>
                              <a:schemeClr val="accent3">
                                <a:lumMod val="50000"/>
                              </a:schemeClr>
                            </a:solidFill>
                            <a:effectLst/>
                            <a:latin typeface="Bell MT" panose="020205030603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bl>
              </a:graphicData>
            </a:graphic>
          </p:graphicFrame>
        </mc:Fallback>
      </mc:AlternateContent>
      <p:cxnSp>
        <p:nvCxnSpPr>
          <p:cNvPr id="30" name="Connecteur droit avec flèche 29">
            <a:extLst>
              <a:ext uri="{FF2B5EF4-FFF2-40B4-BE49-F238E27FC236}">
                <a16:creationId xmlns:a16="http://schemas.microsoft.com/office/drawing/2014/main" id="{8C4DA199-D581-47F3-86D3-0869D90C79A6}"/>
              </a:ext>
            </a:extLst>
          </p:cNvPr>
          <p:cNvCxnSpPr/>
          <p:nvPr/>
        </p:nvCxnSpPr>
        <p:spPr>
          <a:xfrm>
            <a:off x="1347608" y="2719202"/>
            <a:ext cx="0" cy="22860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1" name="Connecteur droit avec flèche 30">
            <a:extLst>
              <a:ext uri="{FF2B5EF4-FFF2-40B4-BE49-F238E27FC236}">
                <a16:creationId xmlns:a16="http://schemas.microsoft.com/office/drawing/2014/main" id="{25922D94-2E64-40E3-B59D-C9B87DDC8C16}"/>
              </a:ext>
            </a:extLst>
          </p:cNvPr>
          <p:cNvCxnSpPr>
            <a:cxnSpLocks/>
          </p:cNvCxnSpPr>
          <p:nvPr/>
        </p:nvCxnSpPr>
        <p:spPr>
          <a:xfrm>
            <a:off x="1347608" y="2940182"/>
            <a:ext cx="0" cy="45656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3" name="Connecteur droit avec flèche 32">
            <a:extLst>
              <a:ext uri="{FF2B5EF4-FFF2-40B4-BE49-F238E27FC236}">
                <a16:creationId xmlns:a16="http://schemas.microsoft.com/office/drawing/2014/main" id="{E29E6D3D-A968-4E79-9767-412C127C20E1}"/>
              </a:ext>
            </a:extLst>
          </p:cNvPr>
          <p:cNvCxnSpPr>
            <a:cxnSpLocks/>
            <a:endCxn id="3" idx="1"/>
          </p:cNvCxnSpPr>
          <p:nvPr/>
        </p:nvCxnSpPr>
        <p:spPr>
          <a:xfrm>
            <a:off x="1347608" y="3404367"/>
            <a:ext cx="0" cy="57600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5" name="Connecteur droit avec flèche 34">
            <a:extLst>
              <a:ext uri="{FF2B5EF4-FFF2-40B4-BE49-F238E27FC236}">
                <a16:creationId xmlns:a16="http://schemas.microsoft.com/office/drawing/2014/main" id="{C762C86E-18A6-4037-A0DB-7417FF30E55F}"/>
              </a:ext>
            </a:extLst>
          </p:cNvPr>
          <p:cNvCxnSpPr>
            <a:cxnSpLocks/>
          </p:cNvCxnSpPr>
          <p:nvPr/>
        </p:nvCxnSpPr>
        <p:spPr>
          <a:xfrm>
            <a:off x="1347608" y="3985392"/>
            <a:ext cx="0" cy="28829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3326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D26868-9422-4BA3-8C0F-46918EC61DD7}"/>
              </a:ext>
            </a:extLst>
          </p:cNvPr>
          <p:cNvSpPr>
            <a:spLocks noGrp="1"/>
          </p:cNvSpPr>
          <p:nvPr>
            <p:ph type="title"/>
          </p:nvPr>
        </p:nvSpPr>
        <p:spPr/>
        <p:txBody>
          <a:bodyPr/>
          <a:lstStyle/>
          <a:p>
            <a:r>
              <a:rPr lang="fr-FR" dirty="0" err="1"/>
              <a:t>Dimensioning</a:t>
            </a:r>
            <a:r>
              <a:rPr lang="fr-FR" dirty="0"/>
              <a:t> </a:t>
            </a:r>
            <a:r>
              <a:rPr lang="fr-FR" dirty="0" err="1"/>
              <a:t>with</a:t>
            </a:r>
            <a:r>
              <a:rPr lang="fr-FR" dirty="0"/>
              <a:t> ALIZE</a:t>
            </a:r>
            <a:br>
              <a:rPr lang="fr-FR" dirty="0"/>
            </a:br>
            <a:endParaRPr lang="fr-FR" dirty="0"/>
          </a:p>
        </p:txBody>
      </p:sp>
      <p:pic>
        <p:nvPicPr>
          <p:cNvPr id="10" name="Espace réservé du contenu 9">
            <a:extLst>
              <a:ext uri="{FF2B5EF4-FFF2-40B4-BE49-F238E27FC236}">
                <a16:creationId xmlns:a16="http://schemas.microsoft.com/office/drawing/2014/main" id="{0A355C10-F04B-4D57-8308-BCE6AED856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6617" y="2171700"/>
            <a:ext cx="4290140" cy="3581400"/>
          </a:xfrm>
        </p:spPr>
      </p:pic>
      <p:sp>
        <p:nvSpPr>
          <p:cNvPr id="4" name="Espace réservé du numéro de diapositive 3">
            <a:extLst>
              <a:ext uri="{FF2B5EF4-FFF2-40B4-BE49-F238E27FC236}">
                <a16:creationId xmlns:a16="http://schemas.microsoft.com/office/drawing/2014/main" id="{77C69901-DA10-4FB4-A58D-270E99DE20A5}"/>
              </a:ext>
            </a:extLst>
          </p:cNvPr>
          <p:cNvSpPr>
            <a:spLocks noGrp="1"/>
          </p:cNvSpPr>
          <p:nvPr>
            <p:ph type="sldNum" sz="quarter" idx="12"/>
          </p:nvPr>
        </p:nvSpPr>
        <p:spPr/>
        <p:txBody>
          <a:bodyPr/>
          <a:lstStyle/>
          <a:p>
            <a:fld id="{764B81A8-79DB-4045-BEAA-50D228A6930F}" type="slidenum">
              <a:rPr lang="fr-FR" smtClean="0"/>
              <a:t>18</a:t>
            </a:fld>
            <a:endParaRPr lang="fr-FR"/>
          </a:p>
        </p:txBody>
      </p:sp>
      <p:pic>
        <p:nvPicPr>
          <p:cNvPr id="12" name="Image 11" descr="Une image contenant table&#10;&#10;Description générée automatiquement">
            <a:extLst>
              <a:ext uri="{FF2B5EF4-FFF2-40B4-BE49-F238E27FC236}">
                <a16:creationId xmlns:a16="http://schemas.microsoft.com/office/drawing/2014/main" id="{1671AC90-D129-42E7-ABBB-EB7B7EE6A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3365" y="2185282"/>
            <a:ext cx="5908145" cy="3567818"/>
          </a:xfrm>
          <a:prstGeom prst="rect">
            <a:avLst/>
          </a:prstGeom>
        </p:spPr>
      </p:pic>
    </p:spTree>
    <p:extLst>
      <p:ext uri="{BB962C8B-B14F-4D97-AF65-F5344CB8AC3E}">
        <p14:creationId xmlns:p14="http://schemas.microsoft.com/office/powerpoint/2010/main" val="4336312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D26868-9422-4BA3-8C0F-46918EC61DD7}"/>
              </a:ext>
            </a:extLst>
          </p:cNvPr>
          <p:cNvSpPr>
            <a:spLocks noGrp="1"/>
          </p:cNvSpPr>
          <p:nvPr>
            <p:ph type="title"/>
          </p:nvPr>
        </p:nvSpPr>
        <p:spPr/>
        <p:txBody>
          <a:bodyPr/>
          <a:lstStyle/>
          <a:p>
            <a:r>
              <a:rPr lang="fr-FR" dirty="0" err="1"/>
              <a:t>Dimensioning</a:t>
            </a:r>
            <a:r>
              <a:rPr lang="fr-FR" dirty="0"/>
              <a:t> </a:t>
            </a:r>
            <a:r>
              <a:rPr lang="fr-FR" dirty="0" err="1"/>
              <a:t>with</a:t>
            </a:r>
            <a:r>
              <a:rPr lang="fr-FR" dirty="0"/>
              <a:t> ALIZE</a:t>
            </a:r>
            <a:br>
              <a:rPr lang="fr-FR" dirty="0"/>
            </a:br>
            <a:endParaRPr lang="fr-FR" dirty="0"/>
          </a:p>
        </p:txBody>
      </p:sp>
      <p:sp>
        <p:nvSpPr>
          <p:cNvPr id="3" name="Espace réservé du contenu 2">
            <a:extLst>
              <a:ext uri="{FF2B5EF4-FFF2-40B4-BE49-F238E27FC236}">
                <a16:creationId xmlns:a16="http://schemas.microsoft.com/office/drawing/2014/main" id="{DC9E3237-6E90-4A4F-84C6-B7EE366255FD}"/>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77C69901-DA10-4FB4-A58D-270E99DE20A5}"/>
              </a:ext>
            </a:extLst>
          </p:cNvPr>
          <p:cNvSpPr>
            <a:spLocks noGrp="1"/>
          </p:cNvSpPr>
          <p:nvPr>
            <p:ph type="sldNum" sz="quarter" idx="12"/>
          </p:nvPr>
        </p:nvSpPr>
        <p:spPr/>
        <p:txBody>
          <a:bodyPr/>
          <a:lstStyle/>
          <a:p>
            <a:fld id="{764B81A8-79DB-4045-BEAA-50D228A6930F}" type="slidenum">
              <a:rPr lang="fr-FR" smtClean="0"/>
              <a:t>19</a:t>
            </a:fld>
            <a:endParaRPr lang="fr-FR"/>
          </a:p>
        </p:txBody>
      </p:sp>
      <p:pic>
        <p:nvPicPr>
          <p:cNvPr id="5" name="Image 4">
            <a:extLst>
              <a:ext uri="{FF2B5EF4-FFF2-40B4-BE49-F238E27FC236}">
                <a16:creationId xmlns:a16="http://schemas.microsoft.com/office/drawing/2014/main" id="{D5E1A732-73A8-4765-9D48-6D1986B1796B}"/>
              </a:ext>
            </a:extLst>
          </p:cNvPr>
          <p:cNvPicPr>
            <a:picLocks noChangeAspect="1"/>
          </p:cNvPicPr>
          <p:nvPr/>
        </p:nvPicPr>
        <p:blipFill>
          <a:blip r:embed="rId2"/>
          <a:stretch>
            <a:fillRect/>
          </a:stretch>
        </p:blipFill>
        <p:spPr>
          <a:xfrm>
            <a:off x="1267144" y="1805487"/>
            <a:ext cx="5857875" cy="962025"/>
          </a:xfrm>
          <a:prstGeom prst="rect">
            <a:avLst/>
          </a:prstGeom>
        </p:spPr>
      </p:pic>
      <p:pic>
        <p:nvPicPr>
          <p:cNvPr id="6" name="Image 5">
            <a:extLst>
              <a:ext uri="{FF2B5EF4-FFF2-40B4-BE49-F238E27FC236}">
                <a16:creationId xmlns:a16="http://schemas.microsoft.com/office/drawing/2014/main" id="{DD51FAA2-245F-4923-A4CE-809D63FC1A7C}"/>
              </a:ext>
            </a:extLst>
          </p:cNvPr>
          <p:cNvPicPr>
            <a:picLocks noChangeAspect="1"/>
          </p:cNvPicPr>
          <p:nvPr/>
        </p:nvPicPr>
        <p:blipFill>
          <a:blip r:embed="rId3"/>
          <a:stretch>
            <a:fillRect/>
          </a:stretch>
        </p:blipFill>
        <p:spPr>
          <a:xfrm>
            <a:off x="7548845" y="1194529"/>
            <a:ext cx="3847781" cy="2182942"/>
          </a:xfrm>
          <a:prstGeom prst="rect">
            <a:avLst/>
          </a:prstGeom>
        </p:spPr>
      </p:pic>
      <p:pic>
        <p:nvPicPr>
          <p:cNvPr id="7" name="Image 6">
            <a:extLst>
              <a:ext uri="{FF2B5EF4-FFF2-40B4-BE49-F238E27FC236}">
                <a16:creationId xmlns:a16="http://schemas.microsoft.com/office/drawing/2014/main" id="{C61C25A2-67A0-4E18-B43B-9BEFBE9848FB}"/>
              </a:ext>
            </a:extLst>
          </p:cNvPr>
          <p:cNvPicPr>
            <a:picLocks noChangeAspect="1"/>
          </p:cNvPicPr>
          <p:nvPr/>
        </p:nvPicPr>
        <p:blipFill>
          <a:blip r:embed="rId4"/>
          <a:stretch>
            <a:fillRect/>
          </a:stretch>
        </p:blipFill>
        <p:spPr>
          <a:xfrm>
            <a:off x="1019494" y="4381997"/>
            <a:ext cx="6105525" cy="962025"/>
          </a:xfrm>
          <a:prstGeom prst="rect">
            <a:avLst/>
          </a:prstGeom>
        </p:spPr>
      </p:pic>
      <p:pic>
        <p:nvPicPr>
          <p:cNvPr id="8" name="Image 7">
            <a:extLst>
              <a:ext uri="{FF2B5EF4-FFF2-40B4-BE49-F238E27FC236}">
                <a16:creationId xmlns:a16="http://schemas.microsoft.com/office/drawing/2014/main" id="{1698CA15-23DB-4407-8294-9738BBE829CA}"/>
              </a:ext>
            </a:extLst>
          </p:cNvPr>
          <p:cNvPicPr>
            <a:picLocks noChangeAspect="1"/>
          </p:cNvPicPr>
          <p:nvPr/>
        </p:nvPicPr>
        <p:blipFill>
          <a:blip r:embed="rId5"/>
          <a:stretch>
            <a:fillRect/>
          </a:stretch>
        </p:blipFill>
        <p:spPr>
          <a:xfrm>
            <a:off x="7548845" y="3900241"/>
            <a:ext cx="3847781" cy="2196758"/>
          </a:xfrm>
          <a:prstGeom prst="rect">
            <a:avLst/>
          </a:prstGeom>
        </p:spPr>
      </p:pic>
    </p:spTree>
    <p:extLst>
      <p:ext uri="{BB962C8B-B14F-4D97-AF65-F5344CB8AC3E}">
        <p14:creationId xmlns:p14="http://schemas.microsoft.com/office/powerpoint/2010/main" val="1446717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23EE04-485E-46F7-B8FF-BF0DC06422EF}"/>
              </a:ext>
            </a:extLst>
          </p:cNvPr>
          <p:cNvSpPr>
            <a:spLocks noGrp="1"/>
          </p:cNvSpPr>
          <p:nvPr>
            <p:ph type="title"/>
          </p:nvPr>
        </p:nvSpPr>
        <p:spPr/>
        <p:txBody>
          <a:bodyPr/>
          <a:lstStyle/>
          <a:p>
            <a:r>
              <a:rPr lang="fr-FR" dirty="0"/>
              <a:t>LAYOUT</a:t>
            </a:r>
          </a:p>
        </p:txBody>
      </p:sp>
      <p:sp>
        <p:nvSpPr>
          <p:cNvPr id="3" name="Espace réservé du contenu 2">
            <a:extLst>
              <a:ext uri="{FF2B5EF4-FFF2-40B4-BE49-F238E27FC236}">
                <a16:creationId xmlns:a16="http://schemas.microsoft.com/office/drawing/2014/main" id="{E9E5A69B-B914-443E-B1B5-B4D03A44481E}"/>
              </a:ext>
            </a:extLst>
          </p:cNvPr>
          <p:cNvSpPr>
            <a:spLocks noGrp="1"/>
          </p:cNvSpPr>
          <p:nvPr>
            <p:ph idx="1"/>
          </p:nvPr>
        </p:nvSpPr>
        <p:spPr>
          <a:xfrm>
            <a:off x="6267352" y="1097610"/>
            <a:ext cx="5212080" cy="4662780"/>
          </a:xfrm>
        </p:spPr>
        <p:txBody>
          <a:bodyPr/>
          <a:lstStyle/>
          <a:p>
            <a:pPr marL="514350" indent="-514350">
              <a:lnSpc>
                <a:spcPct val="200000"/>
              </a:lnSpc>
              <a:buFont typeface="+mj-lt"/>
              <a:buAutoNum type="romanUcPeriod"/>
            </a:pPr>
            <a:r>
              <a:rPr lang="en-US" dirty="0"/>
              <a:t>Introduction</a:t>
            </a:r>
          </a:p>
          <a:p>
            <a:pPr marL="514350" indent="-514350">
              <a:lnSpc>
                <a:spcPct val="200000"/>
              </a:lnSpc>
              <a:buFont typeface="+mj-lt"/>
              <a:buAutoNum type="romanUcPeriod"/>
            </a:pPr>
            <a:r>
              <a:rPr lang="en-US" dirty="0"/>
              <a:t>Bibliographic study</a:t>
            </a:r>
          </a:p>
          <a:p>
            <a:pPr marL="514350" indent="-514350">
              <a:lnSpc>
                <a:spcPct val="200000"/>
              </a:lnSpc>
              <a:buFont typeface="+mj-lt"/>
              <a:buAutoNum type="romanUcPeriod"/>
            </a:pPr>
            <a:r>
              <a:rPr lang="en-US" dirty="0"/>
              <a:t>Traffic study and layout propositions</a:t>
            </a:r>
          </a:p>
          <a:p>
            <a:pPr marL="514350" indent="-514350">
              <a:lnSpc>
                <a:spcPct val="200000"/>
              </a:lnSpc>
              <a:buFont typeface="+mj-lt"/>
              <a:buAutoNum type="romanUcPeriod"/>
            </a:pPr>
            <a:r>
              <a:rPr lang="en-US" dirty="0"/>
              <a:t>Pavement dimensioning</a:t>
            </a:r>
          </a:p>
          <a:p>
            <a:pPr marL="514350" indent="-514350">
              <a:lnSpc>
                <a:spcPct val="200000"/>
              </a:lnSpc>
              <a:buFont typeface="+mj-lt"/>
              <a:buAutoNum type="romanUcPeriod"/>
            </a:pPr>
            <a:r>
              <a:rPr lang="en-US" dirty="0"/>
              <a:t>Modeling the bridge using “SAP2000”</a:t>
            </a:r>
          </a:p>
          <a:p>
            <a:pPr marL="514350" indent="-514350">
              <a:lnSpc>
                <a:spcPct val="200000"/>
              </a:lnSpc>
              <a:buFont typeface="+mj-lt"/>
              <a:buAutoNum type="romanUcPeriod"/>
            </a:pPr>
            <a:r>
              <a:rPr lang="en-US" dirty="0"/>
              <a:t>Conclusion</a:t>
            </a:r>
            <a:endParaRPr lang="fr-FR" dirty="0"/>
          </a:p>
        </p:txBody>
      </p:sp>
      <p:sp>
        <p:nvSpPr>
          <p:cNvPr id="5" name="Espace réservé du texte 4">
            <a:extLst>
              <a:ext uri="{FF2B5EF4-FFF2-40B4-BE49-F238E27FC236}">
                <a16:creationId xmlns:a16="http://schemas.microsoft.com/office/drawing/2014/main" id="{26040490-C890-4B2B-92E8-E62CC28258B7}"/>
              </a:ext>
            </a:extLst>
          </p:cNvPr>
          <p:cNvSpPr>
            <a:spLocks noGrp="1"/>
          </p:cNvSpPr>
          <p:nvPr>
            <p:ph type="body" sz="half" idx="2"/>
          </p:nvPr>
        </p:nvSpPr>
        <p:spPr/>
        <p:txBody>
          <a:bodyPr/>
          <a:lstStyle/>
          <a:p>
            <a:endParaRPr lang="fr-FR"/>
          </a:p>
        </p:txBody>
      </p:sp>
      <p:sp>
        <p:nvSpPr>
          <p:cNvPr id="4" name="Espace réservé du numéro de diapositive 3">
            <a:extLst>
              <a:ext uri="{FF2B5EF4-FFF2-40B4-BE49-F238E27FC236}">
                <a16:creationId xmlns:a16="http://schemas.microsoft.com/office/drawing/2014/main" id="{E3A88A8F-733B-4952-A8C5-5DB049CA955C}"/>
              </a:ext>
            </a:extLst>
          </p:cNvPr>
          <p:cNvSpPr>
            <a:spLocks noGrp="1"/>
          </p:cNvSpPr>
          <p:nvPr>
            <p:ph type="sldNum" sz="quarter" idx="12"/>
          </p:nvPr>
        </p:nvSpPr>
        <p:spPr/>
        <p:txBody>
          <a:bodyPr/>
          <a:lstStyle/>
          <a:p>
            <a:fld id="{764B81A8-79DB-4045-BEAA-50D228A6930F}" type="slidenum">
              <a:rPr lang="fr-FR" smtClean="0"/>
              <a:t>2</a:t>
            </a:fld>
            <a:endParaRPr lang="fr-FR"/>
          </a:p>
        </p:txBody>
      </p:sp>
    </p:spTree>
    <p:extLst>
      <p:ext uri="{BB962C8B-B14F-4D97-AF65-F5344CB8AC3E}">
        <p14:creationId xmlns:p14="http://schemas.microsoft.com/office/powerpoint/2010/main" val="2182312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23EE04-485E-46F7-B8FF-BF0DC06422EF}"/>
              </a:ext>
            </a:extLst>
          </p:cNvPr>
          <p:cNvSpPr>
            <a:spLocks noGrp="1"/>
          </p:cNvSpPr>
          <p:nvPr>
            <p:ph type="title"/>
          </p:nvPr>
        </p:nvSpPr>
        <p:spPr/>
        <p:txBody>
          <a:bodyPr/>
          <a:lstStyle/>
          <a:p>
            <a:r>
              <a:rPr lang="en-US" sz="4000" dirty="0"/>
              <a:t>MODELING THE BRIDGE USING “SAP2000”</a:t>
            </a:r>
          </a:p>
        </p:txBody>
      </p:sp>
      <p:sp>
        <p:nvSpPr>
          <p:cNvPr id="3" name="Espace réservé du contenu 2">
            <a:extLst>
              <a:ext uri="{FF2B5EF4-FFF2-40B4-BE49-F238E27FC236}">
                <a16:creationId xmlns:a16="http://schemas.microsoft.com/office/drawing/2014/main" id="{E9E5A69B-B914-443E-B1B5-B4D03A44481E}"/>
              </a:ext>
            </a:extLst>
          </p:cNvPr>
          <p:cNvSpPr>
            <a:spLocks noGrp="1"/>
          </p:cNvSpPr>
          <p:nvPr>
            <p:ph idx="1"/>
          </p:nvPr>
        </p:nvSpPr>
        <p:spPr>
          <a:xfrm>
            <a:off x="6267352" y="1754559"/>
            <a:ext cx="5212080" cy="4662780"/>
          </a:xfrm>
        </p:spPr>
        <p:txBody>
          <a:bodyPr/>
          <a:lstStyle/>
          <a:p>
            <a:pPr>
              <a:lnSpc>
                <a:spcPct val="300000"/>
              </a:lnSpc>
            </a:pPr>
            <a:r>
              <a:rPr lang="en-US" dirty="0"/>
              <a:t>Data entry</a:t>
            </a:r>
          </a:p>
          <a:p>
            <a:pPr>
              <a:lnSpc>
                <a:spcPct val="300000"/>
              </a:lnSpc>
            </a:pPr>
            <a:r>
              <a:rPr lang="en-US" dirty="0"/>
              <a:t>Dynamic study</a:t>
            </a:r>
          </a:p>
          <a:p>
            <a:pPr>
              <a:lnSpc>
                <a:spcPct val="300000"/>
              </a:lnSpc>
            </a:pPr>
            <a:r>
              <a:rPr lang="en-US" dirty="0"/>
              <a:t>Studying the bridge under load "Al"</a:t>
            </a:r>
          </a:p>
        </p:txBody>
      </p:sp>
      <p:sp>
        <p:nvSpPr>
          <p:cNvPr id="5" name="Espace réservé du texte 4">
            <a:extLst>
              <a:ext uri="{FF2B5EF4-FFF2-40B4-BE49-F238E27FC236}">
                <a16:creationId xmlns:a16="http://schemas.microsoft.com/office/drawing/2014/main" id="{26040490-C890-4B2B-92E8-E62CC28258B7}"/>
              </a:ext>
            </a:extLst>
          </p:cNvPr>
          <p:cNvSpPr>
            <a:spLocks noGrp="1"/>
          </p:cNvSpPr>
          <p:nvPr>
            <p:ph type="body" sz="half" idx="2"/>
          </p:nvPr>
        </p:nvSpPr>
        <p:spPr/>
        <p:txBody>
          <a:bodyPr/>
          <a:lstStyle/>
          <a:p>
            <a:endParaRPr lang="fr-FR"/>
          </a:p>
        </p:txBody>
      </p:sp>
      <p:sp>
        <p:nvSpPr>
          <p:cNvPr id="4" name="Espace réservé du numéro de diapositive 3">
            <a:extLst>
              <a:ext uri="{FF2B5EF4-FFF2-40B4-BE49-F238E27FC236}">
                <a16:creationId xmlns:a16="http://schemas.microsoft.com/office/drawing/2014/main" id="{E3A88A8F-733B-4952-A8C5-5DB049CA955C}"/>
              </a:ext>
            </a:extLst>
          </p:cNvPr>
          <p:cNvSpPr>
            <a:spLocks noGrp="1"/>
          </p:cNvSpPr>
          <p:nvPr>
            <p:ph type="sldNum" sz="quarter" idx="12"/>
          </p:nvPr>
        </p:nvSpPr>
        <p:spPr/>
        <p:txBody>
          <a:bodyPr/>
          <a:lstStyle/>
          <a:p>
            <a:fld id="{764B81A8-79DB-4045-BEAA-50D228A6930F}" type="slidenum">
              <a:rPr lang="fr-FR" smtClean="0"/>
              <a:t>20</a:t>
            </a:fld>
            <a:endParaRPr lang="fr-FR"/>
          </a:p>
        </p:txBody>
      </p:sp>
    </p:spTree>
    <p:extLst>
      <p:ext uri="{BB962C8B-B14F-4D97-AF65-F5344CB8AC3E}">
        <p14:creationId xmlns:p14="http://schemas.microsoft.com/office/powerpoint/2010/main" val="2438256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895379-F221-4D0B-ABE8-4B15EABDBFA4}"/>
              </a:ext>
            </a:extLst>
          </p:cNvPr>
          <p:cNvSpPr>
            <a:spLocks noGrp="1"/>
          </p:cNvSpPr>
          <p:nvPr>
            <p:ph type="title"/>
          </p:nvPr>
        </p:nvSpPr>
        <p:spPr/>
        <p:txBody>
          <a:bodyPr/>
          <a:lstStyle/>
          <a:p>
            <a:r>
              <a:rPr lang="en-US" dirty="0"/>
              <a:t>Data entry</a:t>
            </a:r>
            <a:endParaRPr lang="fr-FR" dirty="0"/>
          </a:p>
        </p:txBody>
      </p:sp>
      <p:sp>
        <p:nvSpPr>
          <p:cNvPr id="3" name="Espace réservé du contenu 2">
            <a:extLst>
              <a:ext uri="{FF2B5EF4-FFF2-40B4-BE49-F238E27FC236}">
                <a16:creationId xmlns:a16="http://schemas.microsoft.com/office/drawing/2014/main" id="{089FD6E4-9281-4ED1-9DCD-60BAC9AE1A66}"/>
              </a:ext>
            </a:extLst>
          </p:cNvPr>
          <p:cNvSpPr>
            <a:spLocks noGrp="1"/>
          </p:cNvSpPr>
          <p:nvPr>
            <p:ph idx="1"/>
          </p:nvPr>
        </p:nvSpPr>
        <p:spPr/>
        <p:txBody>
          <a:bodyPr/>
          <a:lstStyle/>
          <a:p>
            <a:pPr marL="457200" indent="-457200">
              <a:lnSpc>
                <a:spcPct val="150000"/>
              </a:lnSpc>
              <a:buFont typeface="+mj-lt"/>
              <a:buAutoNum type="arabicPeriod"/>
            </a:pPr>
            <a:r>
              <a:rPr lang="en-US" dirty="0"/>
              <a:t>Defining the workspace </a:t>
            </a:r>
          </a:p>
          <a:p>
            <a:pPr marL="457200" indent="-457200">
              <a:lnSpc>
                <a:spcPct val="150000"/>
              </a:lnSpc>
              <a:buFont typeface="+mj-lt"/>
              <a:buAutoNum type="arabicPeriod"/>
            </a:pPr>
            <a:r>
              <a:rPr lang="fr-FR" dirty="0" err="1"/>
              <a:t>Drawing</a:t>
            </a:r>
            <a:r>
              <a:rPr lang="fr-FR" dirty="0"/>
              <a:t> the </a:t>
            </a:r>
            <a:r>
              <a:rPr lang="fr-FR" dirty="0" err="1"/>
              <a:t>shell</a:t>
            </a:r>
            <a:endParaRPr lang="fr-FR" dirty="0"/>
          </a:p>
          <a:p>
            <a:pPr marL="457200" indent="-457200">
              <a:lnSpc>
                <a:spcPct val="150000"/>
              </a:lnSpc>
              <a:buFont typeface="+mj-lt"/>
              <a:buAutoNum type="arabicPeriod"/>
            </a:pPr>
            <a:r>
              <a:rPr lang="en-US" dirty="0"/>
              <a:t>Defining the materials</a:t>
            </a:r>
          </a:p>
          <a:p>
            <a:pPr marL="457200" indent="-457200">
              <a:lnSpc>
                <a:spcPct val="150000"/>
              </a:lnSpc>
              <a:buFont typeface="+mj-lt"/>
              <a:buAutoNum type="arabicPeriod"/>
            </a:pPr>
            <a:r>
              <a:rPr lang="en-US" dirty="0"/>
              <a:t>Assigning the section to the shell</a:t>
            </a:r>
          </a:p>
          <a:p>
            <a:pPr marL="457200" indent="-457200">
              <a:lnSpc>
                <a:spcPct val="150000"/>
              </a:lnSpc>
              <a:buFont typeface="+mj-lt"/>
              <a:buAutoNum type="arabicPeriod"/>
            </a:pPr>
            <a:r>
              <a:rPr lang="en-US" dirty="0"/>
              <a:t>Calculating by finite element method </a:t>
            </a:r>
          </a:p>
          <a:p>
            <a:pPr marL="457200" indent="-457200">
              <a:lnSpc>
                <a:spcPct val="150000"/>
              </a:lnSpc>
              <a:buFont typeface="+mj-lt"/>
              <a:buAutoNum type="arabicPeriod"/>
            </a:pPr>
            <a:r>
              <a:rPr lang="fr-FR" dirty="0"/>
              <a:t>Locating the </a:t>
            </a:r>
            <a:r>
              <a:rPr lang="fr-FR" dirty="0" err="1"/>
              <a:t>bearings</a:t>
            </a:r>
            <a:r>
              <a:rPr lang="fr-FR" dirty="0"/>
              <a:t> </a:t>
            </a:r>
          </a:p>
        </p:txBody>
      </p:sp>
      <p:sp>
        <p:nvSpPr>
          <p:cNvPr id="4" name="Espace réservé du numéro de diapositive 3">
            <a:extLst>
              <a:ext uri="{FF2B5EF4-FFF2-40B4-BE49-F238E27FC236}">
                <a16:creationId xmlns:a16="http://schemas.microsoft.com/office/drawing/2014/main" id="{2473FB18-B9D8-4826-B29E-091302B291DE}"/>
              </a:ext>
            </a:extLst>
          </p:cNvPr>
          <p:cNvSpPr>
            <a:spLocks noGrp="1"/>
          </p:cNvSpPr>
          <p:nvPr>
            <p:ph type="sldNum" sz="quarter" idx="12"/>
          </p:nvPr>
        </p:nvSpPr>
        <p:spPr/>
        <p:txBody>
          <a:bodyPr/>
          <a:lstStyle/>
          <a:p>
            <a:fld id="{764B81A8-79DB-4045-BEAA-50D228A6930F}" type="slidenum">
              <a:rPr lang="fr-FR" smtClean="0"/>
              <a:t>21</a:t>
            </a:fld>
            <a:endParaRPr lang="fr-FR"/>
          </a:p>
        </p:txBody>
      </p:sp>
    </p:spTree>
    <p:extLst>
      <p:ext uri="{BB962C8B-B14F-4D97-AF65-F5344CB8AC3E}">
        <p14:creationId xmlns:p14="http://schemas.microsoft.com/office/powerpoint/2010/main" val="30518143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E2B8A2D-F46F-4DA5-8AFF-BC57461C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re 5">
            <a:extLst>
              <a:ext uri="{FF2B5EF4-FFF2-40B4-BE49-F238E27FC236}">
                <a16:creationId xmlns:a16="http://schemas.microsoft.com/office/drawing/2014/main" id="{010501BC-BBB3-4FCC-A9A9-FC074DCA2434}"/>
              </a:ext>
            </a:extLst>
          </p:cNvPr>
          <p:cNvSpPr>
            <a:spLocks noGrp="1"/>
          </p:cNvSpPr>
          <p:nvPr>
            <p:ph type="title"/>
          </p:nvPr>
        </p:nvSpPr>
        <p:spPr>
          <a:xfrm>
            <a:off x="784743" y="685800"/>
            <a:ext cx="5793475" cy="1485900"/>
          </a:xfrm>
        </p:spPr>
        <p:txBody>
          <a:bodyPr>
            <a:normAutofit/>
          </a:bodyPr>
          <a:lstStyle/>
          <a:p>
            <a:r>
              <a:rPr lang="fr-FR" dirty="0"/>
              <a:t>Dynamic </a:t>
            </a:r>
            <a:r>
              <a:rPr lang="fr-FR" dirty="0" err="1"/>
              <a:t>study</a:t>
            </a:r>
            <a:endParaRPr lang="fr-FR" dirty="0"/>
          </a:p>
        </p:txBody>
      </p:sp>
      <p:sp>
        <p:nvSpPr>
          <p:cNvPr id="7" name="Espace réservé du contenu 6">
            <a:extLst>
              <a:ext uri="{FF2B5EF4-FFF2-40B4-BE49-F238E27FC236}">
                <a16:creationId xmlns:a16="http://schemas.microsoft.com/office/drawing/2014/main" id="{B5FF48AE-F185-4033-A160-DDD91B2C4177}"/>
              </a:ext>
            </a:extLst>
          </p:cNvPr>
          <p:cNvSpPr>
            <a:spLocks noGrp="1"/>
          </p:cNvSpPr>
          <p:nvPr>
            <p:ph idx="1"/>
          </p:nvPr>
        </p:nvSpPr>
        <p:spPr>
          <a:xfrm>
            <a:off x="784743" y="1750979"/>
            <a:ext cx="5793475" cy="4116421"/>
          </a:xfrm>
        </p:spPr>
        <p:txBody>
          <a:bodyPr>
            <a:normAutofit/>
          </a:bodyPr>
          <a:lstStyle/>
          <a:p>
            <a:r>
              <a:rPr lang="en-US" dirty="0"/>
              <a:t>Dynamic study of the structure up to the 6th clean modes.</a:t>
            </a:r>
          </a:p>
          <a:p>
            <a:r>
              <a:rPr lang="en-US" dirty="0"/>
              <a:t>Displaying loads under the self-weight in "SAP2000“.</a:t>
            </a:r>
          </a:p>
          <a:p>
            <a:r>
              <a:rPr lang="en-US" dirty="0"/>
              <a:t>Frequencies obtained:</a:t>
            </a:r>
          </a:p>
        </p:txBody>
      </p:sp>
      <p:sp>
        <p:nvSpPr>
          <p:cNvPr id="16" name="Rectangle 15">
            <a:extLst>
              <a:ext uri="{FF2B5EF4-FFF2-40B4-BE49-F238E27FC236}">
                <a16:creationId xmlns:a16="http://schemas.microsoft.com/office/drawing/2014/main" id="{292BAD85-00E4-4D0A-993C-8372E78E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Image 7">
            <a:extLst>
              <a:ext uri="{FF2B5EF4-FFF2-40B4-BE49-F238E27FC236}">
                <a16:creationId xmlns:a16="http://schemas.microsoft.com/office/drawing/2014/main" id="{B698B696-CA4C-4DDE-A01F-984090F9F251}"/>
              </a:ext>
            </a:extLst>
          </p:cNvPr>
          <p:cNvPicPr>
            <a:picLocks noChangeAspect="1"/>
          </p:cNvPicPr>
          <p:nvPr/>
        </p:nvPicPr>
        <p:blipFill>
          <a:blip r:embed="rId2"/>
          <a:stretch>
            <a:fillRect/>
          </a:stretch>
        </p:blipFill>
        <p:spPr>
          <a:xfrm>
            <a:off x="8583393" y="643467"/>
            <a:ext cx="2637472" cy="2705100"/>
          </a:xfrm>
          <a:prstGeom prst="rect">
            <a:avLst/>
          </a:prstGeom>
          <a:ln>
            <a:noFill/>
          </a:ln>
          <a:effectLst/>
        </p:spPr>
      </p:pic>
      <p:pic>
        <p:nvPicPr>
          <p:cNvPr id="9" name="Image 8">
            <a:extLst>
              <a:ext uri="{FF2B5EF4-FFF2-40B4-BE49-F238E27FC236}">
                <a16:creationId xmlns:a16="http://schemas.microsoft.com/office/drawing/2014/main" id="{59C983AF-A617-436A-8578-71512E141A21}"/>
              </a:ext>
            </a:extLst>
          </p:cNvPr>
          <p:cNvPicPr>
            <a:picLocks noChangeAspect="1"/>
          </p:cNvPicPr>
          <p:nvPr/>
        </p:nvPicPr>
        <p:blipFill>
          <a:blip r:embed="rId3"/>
          <a:stretch>
            <a:fillRect/>
          </a:stretch>
        </p:blipFill>
        <p:spPr>
          <a:xfrm>
            <a:off x="8580012" y="3509434"/>
            <a:ext cx="2644235" cy="2705100"/>
          </a:xfrm>
          <a:prstGeom prst="rect">
            <a:avLst/>
          </a:prstGeom>
          <a:ln>
            <a:noFill/>
          </a:ln>
          <a:effectLst/>
        </p:spPr>
      </p:pic>
      <p:sp>
        <p:nvSpPr>
          <p:cNvPr id="5" name="Espace réservé du numéro de diapositive 4">
            <a:extLst>
              <a:ext uri="{FF2B5EF4-FFF2-40B4-BE49-F238E27FC236}">
                <a16:creationId xmlns:a16="http://schemas.microsoft.com/office/drawing/2014/main" id="{40250895-8C6C-4150-86F8-D8FB9D840C9F}"/>
              </a:ext>
            </a:extLst>
          </p:cNvPr>
          <p:cNvSpPr>
            <a:spLocks noGrp="1"/>
          </p:cNvSpPr>
          <p:nvPr>
            <p:ph type="sldNum" sz="quarter" idx="12"/>
          </p:nvPr>
        </p:nvSpPr>
        <p:spPr>
          <a:xfrm>
            <a:off x="9472736" y="6453386"/>
            <a:ext cx="1596292" cy="404614"/>
          </a:xfrm>
        </p:spPr>
        <p:txBody>
          <a:bodyPr>
            <a:normAutofit/>
          </a:bodyPr>
          <a:lstStyle/>
          <a:p>
            <a:pPr>
              <a:spcAft>
                <a:spcPts val="600"/>
              </a:spcAft>
            </a:pPr>
            <a:fld id="{764B81A8-79DB-4045-BEAA-50D228A6930F}" type="slidenum">
              <a:rPr lang="fr-FR" smtClean="0"/>
              <a:pPr>
                <a:spcAft>
                  <a:spcPts val="600"/>
                </a:spcAft>
              </a:pPr>
              <a:t>22</a:t>
            </a:fld>
            <a:endParaRPr lang="fr-FR"/>
          </a:p>
        </p:txBody>
      </p:sp>
      <p:pic>
        <p:nvPicPr>
          <p:cNvPr id="10" name="Image 9">
            <a:extLst>
              <a:ext uri="{FF2B5EF4-FFF2-40B4-BE49-F238E27FC236}">
                <a16:creationId xmlns:a16="http://schemas.microsoft.com/office/drawing/2014/main" id="{DA79CFE6-49DE-40F5-B8B0-B6B9A09392B8}"/>
              </a:ext>
            </a:extLst>
          </p:cNvPr>
          <p:cNvPicPr>
            <a:picLocks noChangeAspect="1"/>
          </p:cNvPicPr>
          <p:nvPr/>
        </p:nvPicPr>
        <p:blipFill>
          <a:blip r:embed="rId4"/>
          <a:stretch>
            <a:fillRect/>
          </a:stretch>
        </p:blipFill>
        <p:spPr>
          <a:xfrm>
            <a:off x="1293036" y="3986014"/>
            <a:ext cx="4797589" cy="2376686"/>
          </a:xfrm>
          <a:prstGeom prst="rect">
            <a:avLst/>
          </a:prstGeom>
        </p:spPr>
      </p:pic>
    </p:spTree>
    <p:extLst>
      <p:ext uri="{BB962C8B-B14F-4D97-AF65-F5344CB8AC3E}">
        <p14:creationId xmlns:p14="http://schemas.microsoft.com/office/powerpoint/2010/main" val="3091680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A8E927-2001-42CD-9A93-689349504A12}"/>
              </a:ext>
            </a:extLst>
          </p:cNvPr>
          <p:cNvSpPr>
            <a:spLocks noGrp="1"/>
          </p:cNvSpPr>
          <p:nvPr>
            <p:ph type="title"/>
          </p:nvPr>
        </p:nvSpPr>
        <p:spPr/>
        <p:txBody>
          <a:bodyPr/>
          <a:lstStyle/>
          <a:p>
            <a:r>
              <a:rPr lang="fr-FR" dirty="0"/>
              <a:t>Dynamic </a:t>
            </a:r>
            <a:r>
              <a:rPr lang="fr-FR" dirty="0" err="1"/>
              <a:t>study</a:t>
            </a:r>
            <a:endParaRPr lang="fr-FR" dirty="0"/>
          </a:p>
        </p:txBody>
      </p:sp>
      <p:sp>
        <p:nvSpPr>
          <p:cNvPr id="3" name="Espace réservé du contenu 2">
            <a:extLst>
              <a:ext uri="{FF2B5EF4-FFF2-40B4-BE49-F238E27FC236}">
                <a16:creationId xmlns:a16="http://schemas.microsoft.com/office/drawing/2014/main" id="{65C1E8F3-AEAF-4F0B-A8B5-4B7387ED3036}"/>
              </a:ext>
            </a:extLst>
          </p:cNvPr>
          <p:cNvSpPr>
            <a:spLocks noGrp="1"/>
          </p:cNvSpPr>
          <p:nvPr>
            <p:ph idx="1"/>
          </p:nvPr>
        </p:nvSpPr>
        <p:spPr>
          <a:xfrm>
            <a:off x="1371600" y="1695635"/>
            <a:ext cx="9697428" cy="4171765"/>
          </a:xfrm>
        </p:spPr>
        <p:txBody>
          <a:bodyPr/>
          <a:lstStyle/>
          <a:p>
            <a:r>
              <a:rPr lang="fr-FR" dirty="0"/>
              <a:t> </a:t>
            </a:r>
            <a:r>
              <a:rPr lang="en-US" dirty="0"/>
              <a:t>Parameters that influence the natural frequency of the structure</a:t>
            </a:r>
            <a:endParaRPr lang="fr-FR" dirty="0"/>
          </a:p>
          <a:p>
            <a:pPr lvl="1"/>
            <a:r>
              <a:rPr lang="fr-FR" dirty="0"/>
              <a:t>Constant </a:t>
            </a:r>
            <a:r>
              <a:rPr lang="fr-FR" dirty="0" err="1"/>
              <a:t>load</a:t>
            </a:r>
            <a:endParaRPr lang="fr-FR" dirty="0"/>
          </a:p>
          <a:p>
            <a:pPr lvl="1"/>
            <a:r>
              <a:rPr lang="fr-FR" dirty="0" err="1"/>
              <a:t>Temporary</a:t>
            </a:r>
            <a:r>
              <a:rPr lang="fr-FR" dirty="0"/>
              <a:t> </a:t>
            </a:r>
            <a:r>
              <a:rPr lang="fr-FR" dirty="0" err="1"/>
              <a:t>dynamic</a:t>
            </a:r>
            <a:r>
              <a:rPr lang="fr-FR" dirty="0"/>
              <a:t> </a:t>
            </a:r>
            <a:r>
              <a:rPr lang="fr-FR" dirty="0" err="1"/>
              <a:t>load</a:t>
            </a:r>
            <a:r>
              <a:rPr lang="fr-FR" dirty="0"/>
              <a:t> </a:t>
            </a:r>
          </a:p>
          <a:p>
            <a:pPr lvl="1"/>
            <a:r>
              <a:rPr lang="fr-FR" dirty="0" err="1"/>
              <a:t>Other</a:t>
            </a:r>
            <a:r>
              <a:rPr lang="fr-FR" dirty="0"/>
              <a:t> </a:t>
            </a:r>
            <a:r>
              <a:rPr lang="fr-FR" dirty="0" err="1"/>
              <a:t>temporary</a:t>
            </a:r>
            <a:r>
              <a:rPr lang="fr-FR" dirty="0"/>
              <a:t> </a:t>
            </a:r>
            <a:r>
              <a:rPr lang="fr-FR" dirty="0" err="1"/>
              <a:t>loads</a:t>
            </a:r>
            <a:endParaRPr lang="fr-FR" dirty="0"/>
          </a:p>
          <a:p>
            <a:pPr lvl="1"/>
            <a:endParaRPr lang="fr-FR" dirty="0"/>
          </a:p>
          <a:p>
            <a:r>
              <a:rPr lang="fr-FR" dirty="0"/>
              <a:t>Solutions :</a:t>
            </a:r>
          </a:p>
          <a:p>
            <a:pPr lvl="1" algn="just"/>
            <a:r>
              <a:rPr lang="en-US" dirty="0"/>
              <a:t>Give the deck an inverted airplane wing profile so that, in windy conditions, it exerts a downward force instead of lifting and falling.</a:t>
            </a:r>
          </a:p>
          <a:p>
            <a:pPr lvl="1"/>
            <a:r>
              <a:rPr lang="en-US" dirty="0"/>
              <a:t>Surround the cables with a profiled sheath in order to limit their drag.</a:t>
            </a:r>
          </a:p>
          <a:p>
            <a:pPr lvl="1"/>
            <a:r>
              <a:rPr lang="en-US" dirty="0"/>
              <a:t>The use of shock absorbers which absorb the energy caused by the earthquake.</a:t>
            </a:r>
          </a:p>
          <a:p>
            <a:pPr lvl="1"/>
            <a:endParaRPr lang="fr-FR" dirty="0"/>
          </a:p>
        </p:txBody>
      </p:sp>
      <p:sp>
        <p:nvSpPr>
          <p:cNvPr id="4" name="Espace réservé du numéro de diapositive 3">
            <a:extLst>
              <a:ext uri="{FF2B5EF4-FFF2-40B4-BE49-F238E27FC236}">
                <a16:creationId xmlns:a16="http://schemas.microsoft.com/office/drawing/2014/main" id="{727D3AE4-5B34-464F-991A-7C8D37E66629}"/>
              </a:ext>
            </a:extLst>
          </p:cNvPr>
          <p:cNvSpPr>
            <a:spLocks noGrp="1"/>
          </p:cNvSpPr>
          <p:nvPr>
            <p:ph type="sldNum" sz="quarter" idx="12"/>
          </p:nvPr>
        </p:nvSpPr>
        <p:spPr/>
        <p:txBody>
          <a:bodyPr/>
          <a:lstStyle/>
          <a:p>
            <a:fld id="{764B81A8-79DB-4045-BEAA-50D228A6930F}" type="slidenum">
              <a:rPr lang="fr-FR" smtClean="0"/>
              <a:t>23</a:t>
            </a:fld>
            <a:endParaRPr lang="fr-FR"/>
          </a:p>
        </p:txBody>
      </p:sp>
    </p:spTree>
    <p:extLst>
      <p:ext uri="{BB962C8B-B14F-4D97-AF65-F5344CB8AC3E}">
        <p14:creationId xmlns:p14="http://schemas.microsoft.com/office/powerpoint/2010/main" val="1464001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1F7F02-A803-40B0-99D2-EBE46A60298A}"/>
              </a:ext>
            </a:extLst>
          </p:cNvPr>
          <p:cNvSpPr>
            <a:spLocks noGrp="1"/>
          </p:cNvSpPr>
          <p:nvPr>
            <p:ph type="title"/>
          </p:nvPr>
        </p:nvSpPr>
        <p:spPr/>
        <p:txBody>
          <a:bodyPr/>
          <a:lstStyle/>
          <a:p>
            <a:r>
              <a:rPr lang="en-US" dirty="0"/>
              <a:t>Studying the bridge under load "Al"</a:t>
            </a:r>
            <a:endParaRPr lang="fr-FR" dirty="0"/>
          </a:p>
        </p:txBody>
      </p:sp>
      <p:pic>
        <p:nvPicPr>
          <p:cNvPr id="6" name="Espace réservé du contenu 5">
            <a:extLst>
              <a:ext uri="{FF2B5EF4-FFF2-40B4-BE49-F238E27FC236}">
                <a16:creationId xmlns:a16="http://schemas.microsoft.com/office/drawing/2014/main" id="{5738F5C6-41FB-4CCB-A55E-5C185AF13125}"/>
              </a:ext>
            </a:extLst>
          </p:cNvPr>
          <p:cNvPicPr>
            <a:picLocks noGrp="1" noChangeAspect="1"/>
          </p:cNvPicPr>
          <p:nvPr>
            <p:ph idx="1"/>
          </p:nvPr>
        </p:nvPicPr>
        <p:blipFill>
          <a:blip r:embed="rId2">
            <a:duotone>
              <a:prstClr val="black"/>
              <a:schemeClr val="accent2">
                <a:lumMod val="20000"/>
                <a:lumOff val="80000"/>
                <a:tint val="45000"/>
                <a:satMod val="400000"/>
              </a:schemeClr>
            </a:duotone>
          </a:blip>
          <a:stretch>
            <a:fillRect/>
          </a:stretch>
        </p:blipFill>
        <p:spPr>
          <a:xfrm>
            <a:off x="2726138" y="2191675"/>
            <a:ext cx="7287292" cy="3039690"/>
          </a:xfrm>
          <a:prstGeom prst="rect">
            <a:avLst/>
          </a:prstGeom>
        </p:spPr>
      </p:pic>
      <p:sp>
        <p:nvSpPr>
          <p:cNvPr id="4" name="Espace réservé du numéro de diapositive 3">
            <a:extLst>
              <a:ext uri="{FF2B5EF4-FFF2-40B4-BE49-F238E27FC236}">
                <a16:creationId xmlns:a16="http://schemas.microsoft.com/office/drawing/2014/main" id="{1C7D20F7-0125-4C4A-B927-3219E0FC1CA7}"/>
              </a:ext>
            </a:extLst>
          </p:cNvPr>
          <p:cNvSpPr>
            <a:spLocks noGrp="1"/>
          </p:cNvSpPr>
          <p:nvPr>
            <p:ph type="sldNum" sz="quarter" idx="12"/>
          </p:nvPr>
        </p:nvSpPr>
        <p:spPr/>
        <p:txBody>
          <a:bodyPr/>
          <a:lstStyle/>
          <a:p>
            <a:fld id="{764B81A8-79DB-4045-BEAA-50D228A6930F}" type="slidenum">
              <a:rPr lang="fr-FR" smtClean="0"/>
              <a:t>24</a:t>
            </a:fld>
            <a:endParaRPr lang="fr-FR"/>
          </a:p>
        </p:txBody>
      </p:sp>
    </p:spTree>
    <p:extLst>
      <p:ext uri="{BB962C8B-B14F-4D97-AF65-F5344CB8AC3E}">
        <p14:creationId xmlns:p14="http://schemas.microsoft.com/office/powerpoint/2010/main" val="27262824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C7A2CA-C3EF-407F-8D98-C23877C3EA15}"/>
              </a:ext>
            </a:extLst>
          </p:cNvPr>
          <p:cNvSpPr>
            <a:spLocks noGrp="1"/>
          </p:cNvSpPr>
          <p:nvPr>
            <p:ph type="title"/>
          </p:nvPr>
        </p:nvSpPr>
        <p:spPr/>
        <p:txBody>
          <a:bodyPr/>
          <a:lstStyle/>
          <a:p>
            <a:r>
              <a:rPr lang="en-US" dirty="0"/>
              <a:t>Studying the bridge under load "Al"</a:t>
            </a:r>
            <a:endParaRPr lang="fr-FR" dirty="0"/>
          </a:p>
        </p:txBody>
      </p:sp>
      <p:sp>
        <p:nvSpPr>
          <p:cNvPr id="3" name="Espace réservé du contenu 2">
            <a:extLst>
              <a:ext uri="{FF2B5EF4-FFF2-40B4-BE49-F238E27FC236}">
                <a16:creationId xmlns:a16="http://schemas.microsoft.com/office/drawing/2014/main" id="{8B77E357-5B9F-4E74-A5AD-E400F27F2BE7}"/>
              </a:ext>
            </a:extLst>
          </p:cNvPr>
          <p:cNvSpPr>
            <a:spLocks noGrp="1"/>
          </p:cNvSpPr>
          <p:nvPr>
            <p:ph idx="1"/>
          </p:nvPr>
        </p:nvSpPr>
        <p:spPr>
          <a:xfrm>
            <a:off x="1371600" y="1789889"/>
            <a:ext cx="9601200" cy="4077511"/>
          </a:xfrm>
        </p:spPr>
        <p:txBody>
          <a:bodyPr/>
          <a:lstStyle/>
          <a:p>
            <a:pPr algn="ctr"/>
            <a:r>
              <a:rPr lang="fr-FR" dirty="0"/>
              <a:t>Moment on central support</a:t>
            </a:r>
          </a:p>
          <a:p>
            <a:endParaRPr lang="fr-FR" dirty="0"/>
          </a:p>
        </p:txBody>
      </p:sp>
      <p:sp>
        <p:nvSpPr>
          <p:cNvPr id="4" name="Espace réservé du numéro de diapositive 3">
            <a:extLst>
              <a:ext uri="{FF2B5EF4-FFF2-40B4-BE49-F238E27FC236}">
                <a16:creationId xmlns:a16="http://schemas.microsoft.com/office/drawing/2014/main" id="{83E6F9C9-F2E9-4CEF-84E0-0940B4661A1D}"/>
              </a:ext>
            </a:extLst>
          </p:cNvPr>
          <p:cNvSpPr>
            <a:spLocks noGrp="1"/>
          </p:cNvSpPr>
          <p:nvPr>
            <p:ph type="sldNum" sz="quarter" idx="12"/>
          </p:nvPr>
        </p:nvSpPr>
        <p:spPr/>
        <p:txBody>
          <a:bodyPr/>
          <a:lstStyle/>
          <a:p>
            <a:fld id="{764B81A8-79DB-4045-BEAA-50D228A6930F}" type="slidenum">
              <a:rPr lang="fr-FR" smtClean="0"/>
              <a:t>25</a:t>
            </a:fld>
            <a:endParaRPr lang="fr-FR"/>
          </a:p>
        </p:txBody>
      </p:sp>
      <p:pic>
        <p:nvPicPr>
          <p:cNvPr id="5" name="Image 4">
            <a:extLst>
              <a:ext uri="{FF2B5EF4-FFF2-40B4-BE49-F238E27FC236}">
                <a16:creationId xmlns:a16="http://schemas.microsoft.com/office/drawing/2014/main" id="{BE10E98C-2B60-4C5F-AD92-50B3DFBF3852}"/>
              </a:ext>
            </a:extLst>
          </p:cNvPr>
          <p:cNvPicPr>
            <a:picLocks noChangeAspect="1"/>
          </p:cNvPicPr>
          <p:nvPr/>
        </p:nvPicPr>
        <p:blipFill>
          <a:blip r:embed="rId2"/>
          <a:stretch>
            <a:fillRect/>
          </a:stretch>
        </p:blipFill>
        <p:spPr>
          <a:xfrm>
            <a:off x="1215466" y="2516923"/>
            <a:ext cx="6126750" cy="1280106"/>
          </a:xfrm>
          <a:prstGeom prst="rect">
            <a:avLst/>
          </a:prstGeom>
        </p:spPr>
      </p:pic>
      <p:pic>
        <p:nvPicPr>
          <p:cNvPr id="6" name="Image 5">
            <a:extLst>
              <a:ext uri="{FF2B5EF4-FFF2-40B4-BE49-F238E27FC236}">
                <a16:creationId xmlns:a16="http://schemas.microsoft.com/office/drawing/2014/main" id="{F820603F-4004-4E46-A165-E3A3499DC7E8}"/>
              </a:ext>
            </a:extLst>
          </p:cNvPr>
          <p:cNvPicPr>
            <a:picLocks noChangeAspect="1"/>
          </p:cNvPicPr>
          <p:nvPr/>
        </p:nvPicPr>
        <p:blipFill>
          <a:blip r:embed="rId3"/>
          <a:stretch>
            <a:fillRect/>
          </a:stretch>
        </p:blipFill>
        <p:spPr>
          <a:xfrm>
            <a:off x="7764300" y="2516923"/>
            <a:ext cx="3630584" cy="1280106"/>
          </a:xfrm>
          <a:prstGeom prst="rect">
            <a:avLst/>
          </a:prstGeom>
        </p:spPr>
      </p:pic>
      <p:pic>
        <p:nvPicPr>
          <p:cNvPr id="7" name="Image 6">
            <a:extLst>
              <a:ext uri="{FF2B5EF4-FFF2-40B4-BE49-F238E27FC236}">
                <a16:creationId xmlns:a16="http://schemas.microsoft.com/office/drawing/2014/main" id="{3B2434EA-3FAE-42E4-8117-390950FB7C24}"/>
              </a:ext>
            </a:extLst>
          </p:cNvPr>
          <p:cNvPicPr>
            <a:picLocks noChangeAspect="1"/>
          </p:cNvPicPr>
          <p:nvPr/>
        </p:nvPicPr>
        <p:blipFill>
          <a:blip r:embed="rId4"/>
          <a:stretch>
            <a:fillRect/>
          </a:stretch>
        </p:blipFill>
        <p:spPr>
          <a:xfrm>
            <a:off x="1937721" y="4289778"/>
            <a:ext cx="8882679" cy="1882422"/>
          </a:xfrm>
          <a:prstGeom prst="rect">
            <a:avLst/>
          </a:prstGeom>
        </p:spPr>
      </p:pic>
    </p:spTree>
    <p:extLst>
      <p:ext uri="{BB962C8B-B14F-4D97-AF65-F5344CB8AC3E}">
        <p14:creationId xmlns:p14="http://schemas.microsoft.com/office/powerpoint/2010/main" val="34545649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C7A2CA-C3EF-407F-8D98-C23877C3EA15}"/>
              </a:ext>
            </a:extLst>
          </p:cNvPr>
          <p:cNvSpPr>
            <a:spLocks noGrp="1"/>
          </p:cNvSpPr>
          <p:nvPr>
            <p:ph type="title"/>
          </p:nvPr>
        </p:nvSpPr>
        <p:spPr/>
        <p:txBody>
          <a:bodyPr/>
          <a:lstStyle/>
          <a:p>
            <a:r>
              <a:rPr lang="en-US" dirty="0"/>
              <a:t>Studying the bridge under load "Al"</a:t>
            </a:r>
            <a:endParaRPr lang="fr-FR" dirty="0"/>
          </a:p>
        </p:txBody>
      </p:sp>
      <p:sp>
        <p:nvSpPr>
          <p:cNvPr id="3" name="Espace réservé du contenu 2">
            <a:extLst>
              <a:ext uri="{FF2B5EF4-FFF2-40B4-BE49-F238E27FC236}">
                <a16:creationId xmlns:a16="http://schemas.microsoft.com/office/drawing/2014/main" id="{8B77E357-5B9F-4E74-A5AD-E400F27F2BE7}"/>
              </a:ext>
            </a:extLst>
          </p:cNvPr>
          <p:cNvSpPr>
            <a:spLocks noGrp="1"/>
          </p:cNvSpPr>
          <p:nvPr>
            <p:ph idx="1"/>
          </p:nvPr>
        </p:nvSpPr>
        <p:spPr>
          <a:xfrm>
            <a:off x="1371600" y="1789889"/>
            <a:ext cx="9601200" cy="4077511"/>
          </a:xfrm>
        </p:spPr>
        <p:txBody>
          <a:bodyPr/>
          <a:lstStyle/>
          <a:p>
            <a:pPr algn="ctr"/>
            <a:r>
              <a:rPr lang="fr-FR" dirty="0"/>
              <a:t>Moment at </a:t>
            </a:r>
            <a:r>
              <a:rPr lang="fr-FR" dirty="0" err="1"/>
              <a:t>mid</a:t>
            </a:r>
            <a:r>
              <a:rPr lang="fr-FR" dirty="0"/>
              <a:t>-central </a:t>
            </a:r>
            <a:r>
              <a:rPr lang="fr-FR" dirty="0" err="1"/>
              <a:t>span</a:t>
            </a:r>
            <a:endParaRPr lang="fr-FR" dirty="0"/>
          </a:p>
          <a:p>
            <a:endParaRPr lang="fr-FR" dirty="0"/>
          </a:p>
        </p:txBody>
      </p:sp>
      <p:sp>
        <p:nvSpPr>
          <p:cNvPr id="4" name="Espace réservé du numéro de diapositive 3">
            <a:extLst>
              <a:ext uri="{FF2B5EF4-FFF2-40B4-BE49-F238E27FC236}">
                <a16:creationId xmlns:a16="http://schemas.microsoft.com/office/drawing/2014/main" id="{83E6F9C9-F2E9-4CEF-84E0-0940B4661A1D}"/>
              </a:ext>
            </a:extLst>
          </p:cNvPr>
          <p:cNvSpPr>
            <a:spLocks noGrp="1"/>
          </p:cNvSpPr>
          <p:nvPr>
            <p:ph type="sldNum" sz="quarter" idx="12"/>
          </p:nvPr>
        </p:nvSpPr>
        <p:spPr/>
        <p:txBody>
          <a:bodyPr/>
          <a:lstStyle/>
          <a:p>
            <a:fld id="{764B81A8-79DB-4045-BEAA-50D228A6930F}" type="slidenum">
              <a:rPr lang="fr-FR" smtClean="0"/>
              <a:t>26</a:t>
            </a:fld>
            <a:endParaRPr lang="fr-FR"/>
          </a:p>
        </p:txBody>
      </p:sp>
      <p:pic>
        <p:nvPicPr>
          <p:cNvPr id="5" name="Image 4">
            <a:extLst>
              <a:ext uri="{FF2B5EF4-FFF2-40B4-BE49-F238E27FC236}">
                <a16:creationId xmlns:a16="http://schemas.microsoft.com/office/drawing/2014/main" id="{BE10E98C-2B60-4C5F-AD92-50B3DFBF3852}"/>
              </a:ext>
            </a:extLst>
          </p:cNvPr>
          <p:cNvPicPr>
            <a:picLocks noChangeAspect="1"/>
          </p:cNvPicPr>
          <p:nvPr/>
        </p:nvPicPr>
        <p:blipFill>
          <a:blip r:embed="rId2"/>
          <a:stretch>
            <a:fillRect/>
          </a:stretch>
        </p:blipFill>
        <p:spPr>
          <a:xfrm>
            <a:off x="1215466" y="2516923"/>
            <a:ext cx="6126750" cy="1280106"/>
          </a:xfrm>
          <a:prstGeom prst="rect">
            <a:avLst/>
          </a:prstGeom>
        </p:spPr>
      </p:pic>
      <p:pic>
        <p:nvPicPr>
          <p:cNvPr id="6" name="Image 5">
            <a:extLst>
              <a:ext uri="{FF2B5EF4-FFF2-40B4-BE49-F238E27FC236}">
                <a16:creationId xmlns:a16="http://schemas.microsoft.com/office/drawing/2014/main" id="{F820603F-4004-4E46-A165-E3A3499DC7E8}"/>
              </a:ext>
            </a:extLst>
          </p:cNvPr>
          <p:cNvPicPr>
            <a:picLocks noChangeAspect="1"/>
          </p:cNvPicPr>
          <p:nvPr/>
        </p:nvPicPr>
        <p:blipFill>
          <a:blip r:embed="rId3"/>
          <a:stretch>
            <a:fillRect/>
          </a:stretch>
        </p:blipFill>
        <p:spPr>
          <a:xfrm>
            <a:off x="7764300" y="2516923"/>
            <a:ext cx="3630584" cy="1280106"/>
          </a:xfrm>
          <a:prstGeom prst="rect">
            <a:avLst/>
          </a:prstGeom>
        </p:spPr>
      </p:pic>
      <p:pic>
        <p:nvPicPr>
          <p:cNvPr id="7" name="Image 6">
            <a:extLst>
              <a:ext uri="{FF2B5EF4-FFF2-40B4-BE49-F238E27FC236}">
                <a16:creationId xmlns:a16="http://schemas.microsoft.com/office/drawing/2014/main" id="{3B2434EA-3FAE-42E4-8117-390950FB7C24}"/>
              </a:ext>
            </a:extLst>
          </p:cNvPr>
          <p:cNvPicPr>
            <a:picLocks noChangeAspect="1"/>
          </p:cNvPicPr>
          <p:nvPr/>
        </p:nvPicPr>
        <p:blipFill>
          <a:blip r:embed="rId4"/>
          <a:stretch>
            <a:fillRect/>
          </a:stretch>
        </p:blipFill>
        <p:spPr>
          <a:xfrm>
            <a:off x="1937721" y="4289778"/>
            <a:ext cx="8882679" cy="1882422"/>
          </a:xfrm>
          <a:prstGeom prst="rect">
            <a:avLst/>
          </a:prstGeom>
        </p:spPr>
      </p:pic>
      <p:pic>
        <p:nvPicPr>
          <p:cNvPr id="9" name="Image 8">
            <a:extLst>
              <a:ext uri="{FF2B5EF4-FFF2-40B4-BE49-F238E27FC236}">
                <a16:creationId xmlns:a16="http://schemas.microsoft.com/office/drawing/2014/main" id="{A22A2E0B-B8FF-41B6-BA89-8A4EFC9C40BC}"/>
              </a:ext>
            </a:extLst>
          </p:cNvPr>
          <p:cNvPicPr>
            <a:picLocks noChangeAspect="1"/>
          </p:cNvPicPr>
          <p:nvPr/>
        </p:nvPicPr>
        <p:blipFill>
          <a:blip r:embed="rId5"/>
          <a:stretch>
            <a:fillRect/>
          </a:stretch>
        </p:blipFill>
        <p:spPr>
          <a:xfrm>
            <a:off x="1228725" y="2446710"/>
            <a:ext cx="6113491" cy="1413524"/>
          </a:xfrm>
          <a:prstGeom prst="rect">
            <a:avLst/>
          </a:prstGeom>
        </p:spPr>
      </p:pic>
      <p:pic>
        <p:nvPicPr>
          <p:cNvPr id="10" name="Image 9">
            <a:extLst>
              <a:ext uri="{FF2B5EF4-FFF2-40B4-BE49-F238E27FC236}">
                <a16:creationId xmlns:a16="http://schemas.microsoft.com/office/drawing/2014/main" id="{EDF4E0E4-2275-408E-AA50-0B289FBF6722}"/>
              </a:ext>
            </a:extLst>
          </p:cNvPr>
          <p:cNvPicPr>
            <a:picLocks noChangeAspect="1"/>
          </p:cNvPicPr>
          <p:nvPr/>
        </p:nvPicPr>
        <p:blipFill>
          <a:blip r:embed="rId6"/>
          <a:stretch>
            <a:fillRect/>
          </a:stretch>
        </p:blipFill>
        <p:spPr>
          <a:xfrm>
            <a:off x="7764300" y="2522706"/>
            <a:ext cx="3705027" cy="1320529"/>
          </a:xfrm>
          <a:prstGeom prst="rect">
            <a:avLst/>
          </a:prstGeom>
        </p:spPr>
      </p:pic>
      <p:pic>
        <p:nvPicPr>
          <p:cNvPr id="11" name="Image 10">
            <a:extLst>
              <a:ext uri="{FF2B5EF4-FFF2-40B4-BE49-F238E27FC236}">
                <a16:creationId xmlns:a16="http://schemas.microsoft.com/office/drawing/2014/main" id="{FFD83159-3782-4887-A4EB-AB4F2456FA96}"/>
              </a:ext>
            </a:extLst>
          </p:cNvPr>
          <p:cNvPicPr>
            <a:picLocks noChangeAspect="1"/>
          </p:cNvPicPr>
          <p:nvPr/>
        </p:nvPicPr>
        <p:blipFill>
          <a:blip r:embed="rId7"/>
          <a:stretch>
            <a:fillRect/>
          </a:stretch>
        </p:blipFill>
        <p:spPr>
          <a:xfrm>
            <a:off x="1937721" y="4292664"/>
            <a:ext cx="8882679" cy="1893993"/>
          </a:xfrm>
          <a:prstGeom prst="rect">
            <a:avLst/>
          </a:prstGeom>
        </p:spPr>
      </p:pic>
    </p:spTree>
    <p:extLst>
      <p:ext uri="{BB962C8B-B14F-4D97-AF65-F5344CB8AC3E}">
        <p14:creationId xmlns:p14="http://schemas.microsoft.com/office/powerpoint/2010/main" val="11409085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394D17-0FD7-45BA-B72C-AAD771E2645B}"/>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C6025AAB-A880-4E1C-9442-5B86BC36894E}"/>
              </a:ext>
            </a:extLst>
          </p:cNvPr>
          <p:cNvSpPr>
            <a:spLocks noGrp="1"/>
          </p:cNvSpPr>
          <p:nvPr>
            <p:ph idx="1"/>
          </p:nvPr>
        </p:nvSpPr>
        <p:spPr/>
        <p:txBody>
          <a:bodyPr>
            <a:normAutofit/>
          </a:bodyPr>
          <a:lstStyle/>
          <a:p>
            <a:pPr>
              <a:lnSpc>
                <a:spcPct val="200000"/>
              </a:lnSpc>
            </a:pPr>
            <a:r>
              <a:rPr lang="en-US" dirty="0">
                <a:latin typeface="Bell MT" panose="02020503060305020303" pitchFamily="18" charset="0"/>
              </a:rPr>
              <a:t>Designing the interchange using “AutoCAD”. </a:t>
            </a:r>
          </a:p>
          <a:p>
            <a:pPr>
              <a:lnSpc>
                <a:spcPct val="200000"/>
              </a:lnSpc>
            </a:pPr>
            <a:r>
              <a:rPr lang="en-US" dirty="0">
                <a:latin typeface="Bell MT" panose="02020503060305020303" pitchFamily="18" charset="0"/>
              </a:rPr>
              <a:t>A traffic and a geotechnical studies enabled us to size the roadway with "ALIZE". </a:t>
            </a:r>
          </a:p>
          <a:p>
            <a:pPr>
              <a:lnSpc>
                <a:spcPct val="200000"/>
              </a:lnSpc>
            </a:pPr>
            <a:r>
              <a:rPr lang="en-US" dirty="0">
                <a:latin typeface="Bell MT" panose="02020503060305020303" pitchFamily="18" charset="0"/>
              </a:rPr>
              <a:t>Modeling the slab bridge by finite element method using “SAP2000”.</a:t>
            </a:r>
          </a:p>
          <a:p>
            <a:pPr marL="0" indent="0">
              <a:buNone/>
            </a:pPr>
            <a:endParaRPr lang="fr-FR" dirty="0"/>
          </a:p>
        </p:txBody>
      </p:sp>
      <p:sp>
        <p:nvSpPr>
          <p:cNvPr id="4" name="Espace réservé du numéro de diapositive 3">
            <a:extLst>
              <a:ext uri="{FF2B5EF4-FFF2-40B4-BE49-F238E27FC236}">
                <a16:creationId xmlns:a16="http://schemas.microsoft.com/office/drawing/2014/main" id="{D131456C-91F3-4D3F-907D-12D42AF858DE}"/>
              </a:ext>
            </a:extLst>
          </p:cNvPr>
          <p:cNvSpPr>
            <a:spLocks noGrp="1"/>
          </p:cNvSpPr>
          <p:nvPr>
            <p:ph type="sldNum" sz="quarter" idx="12"/>
          </p:nvPr>
        </p:nvSpPr>
        <p:spPr/>
        <p:txBody>
          <a:bodyPr/>
          <a:lstStyle/>
          <a:p>
            <a:fld id="{764B81A8-79DB-4045-BEAA-50D228A6930F}" type="slidenum">
              <a:rPr lang="fr-FR" smtClean="0"/>
              <a:t>27</a:t>
            </a:fld>
            <a:endParaRPr lang="fr-FR"/>
          </a:p>
        </p:txBody>
      </p:sp>
    </p:spTree>
    <p:extLst>
      <p:ext uri="{BB962C8B-B14F-4D97-AF65-F5344CB8AC3E}">
        <p14:creationId xmlns:p14="http://schemas.microsoft.com/office/powerpoint/2010/main" val="449104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30">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2"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3"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4" name="Rectangle 34">
            <a:extLst>
              <a:ext uri="{FF2B5EF4-FFF2-40B4-BE49-F238E27FC236}">
                <a16:creationId xmlns:a16="http://schemas.microsoft.com/office/drawing/2014/main" id="{EC2B4A13-0632-456F-A66A-2D0CDB9D3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45" name="Freeform: Shape 36">
            <a:extLst>
              <a:ext uri="{FF2B5EF4-FFF2-40B4-BE49-F238E27FC236}">
                <a16:creationId xmlns:a16="http://schemas.microsoft.com/office/drawing/2014/main" id="{1568A552-34C4-41D2-A36B-9E86EC569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39" name="Freeform: Shape 38">
            <a:extLst>
              <a:ext uri="{FF2B5EF4-FFF2-40B4-BE49-F238E27FC236}">
                <a16:creationId xmlns:a16="http://schemas.microsoft.com/office/drawing/2014/main" id="{B8BE655E-142C-41C9-895E-54D55EDDA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10" name="Titre 9">
            <a:extLst>
              <a:ext uri="{FF2B5EF4-FFF2-40B4-BE49-F238E27FC236}">
                <a16:creationId xmlns:a16="http://schemas.microsoft.com/office/drawing/2014/main" id="{F8B4C036-4A68-49FE-ADB5-64245385D88F}"/>
              </a:ext>
            </a:extLst>
          </p:cNvPr>
          <p:cNvSpPr>
            <a:spLocks noGrp="1"/>
          </p:cNvSpPr>
          <p:nvPr>
            <p:ph type="title"/>
          </p:nvPr>
        </p:nvSpPr>
        <p:spPr>
          <a:xfrm>
            <a:off x="1084006" y="1086143"/>
            <a:ext cx="9969910" cy="3540448"/>
          </a:xfrm>
        </p:spPr>
        <p:txBody>
          <a:bodyPr vert="horz" lIns="91440" tIns="45720" rIns="91440" bIns="45720" rtlCol="0" anchor="b">
            <a:normAutofit/>
          </a:bodyPr>
          <a:lstStyle/>
          <a:p>
            <a:pPr algn="ctr"/>
            <a:r>
              <a:rPr lang="en-US" sz="7200" cap="all"/>
              <a:t>Thank you for your attention</a:t>
            </a:r>
            <a:endParaRPr lang="en-US" sz="7200" cap="all" dirty="0"/>
          </a:p>
        </p:txBody>
      </p:sp>
      <p:sp>
        <p:nvSpPr>
          <p:cNvPr id="46" name="Rectangle 40">
            <a:extLst>
              <a:ext uri="{FF2B5EF4-FFF2-40B4-BE49-F238E27FC236}">
                <a16:creationId xmlns:a16="http://schemas.microsoft.com/office/drawing/2014/main" id="{198CC593-9FF4-46EF-81AE-2D26922F1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
        <p:nvSpPr>
          <p:cNvPr id="5" name="Espace réservé du numéro de diapositive 4">
            <a:extLst>
              <a:ext uri="{FF2B5EF4-FFF2-40B4-BE49-F238E27FC236}">
                <a16:creationId xmlns:a16="http://schemas.microsoft.com/office/drawing/2014/main" id="{26899EA9-0BA4-4B48-AC51-11544610A020}"/>
              </a:ext>
            </a:extLst>
          </p:cNvPr>
          <p:cNvSpPr>
            <a:spLocks noGrp="1"/>
          </p:cNvSpPr>
          <p:nvPr>
            <p:ph type="sldNum" sz="quarter" idx="12"/>
          </p:nvPr>
        </p:nvSpPr>
        <p:spPr>
          <a:xfrm>
            <a:off x="9830683" y="6453386"/>
            <a:ext cx="1596292" cy="404614"/>
          </a:xfrm>
        </p:spPr>
        <p:txBody>
          <a:bodyPr vert="horz" lIns="91440" tIns="45720" rIns="91440" bIns="45720" rtlCol="0" anchor="ctr">
            <a:normAutofit/>
          </a:bodyPr>
          <a:lstStyle/>
          <a:p>
            <a:pPr>
              <a:spcAft>
                <a:spcPts val="600"/>
              </a:spcAft>
            </a:pPr>
            <a:fld id="{764B81A8-79DB-4045-BEAA-50D228A6930F}" type="slidenum">
              <a:rPr lang="en-US" kern="1200" baseline="0" smtClean="0">
                <a:solidFill>
                  <a:schemeClr val="bg1"/>
                </a:solidFill>
                <a:latin typeface="+mn-lt"/>
                <a:ea typeface="+mn-ea"/>
                <a:cs typeface="+mn-cs"/>
              </a:rPr>
              <a:pPr>
                <a:spcAft>
                  <a:spcPts val="600"/>
                </a:spcAft>
              </a:pPr>
              <a:t>28</a:t>
            </a:fld>
            <a:endParaRPr lang="en-US" kern="1200" baseline="0">
              <a:solidFill>
                <a:schemeClr val="bg1"/>
              </a:solidFill>
              <a:latin typeface="+mn-lt"/>
              <a:ea typeface="+mn-ea"/>
              <a:cs typeface="+mn-cs"/>
            </a:endParaRPr>
          </a:p>
        </p:txBody>
      </p:sp>
    </p:spTree>
    <p:extLst>
      <p:ext uri="{BB962C8B-B14F-4D97-AF65-F5344CB8AC3E}">
        <p14:creationId xmlns:p14="http://schemas.microsoft.com/office/powerpoint/2010/main" val="31141728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B423A8-C94A-4315-8B58-DD81C0DB2615}"/>
              </a:ext>
            </a:extLst>
          </p:cNvPr>
          <p:cNvSpPr>
            <a:spLocks noGrp="1"/>
          </p:cNvSpPr>
          <p:nvPr>
            <p:ph type="title"/>
          </p:nvPr>
        </p:nvSpPr>
        <p:spPr/>
        <p:txBody>
          <a:bodyPr/>
          <a:lstStyle/>
          <a:p>
            <a:r>
              <a:rPr lang="fr-FR" dirty="0"/>
              <a:t>INTRODUCTION</a:t>
            </a:r>
          </a:p>
        </p:txBody>
      </p:sp>
      <p:sp>
        <p:nvSpPr>
          <p:cNvPr id="22" name="Espace réservé du contenu 21">
            <a:extLst>
              <a:ext uri="{FF2B5EF4-FFF2-40B4-BE49-F238E27FC236}">
                <a16:creationId xmlns:a16="http://schemas.microsoft.com/office/drawing/2014/main" id="{A799187E-E3BD-4437-B873-4884FA90741B}"/>
              </a:ext>
            </a:extLst>
          </p:cNvPr>
          <p:cNvSpPr>
            <a:spLocks noGrp="1"/>
          </p:cNvSpPr>
          <p:nvPr>
            <p:ph idx="1"/>
          </p:nvPr>
        </p:nvSpPr>
        <p:spPr>
          <a:xfrm>
            <a:off x="6192228" y="3161710"/>
            <a:ext cx="4876800" cy="4058055"/>
          </a:xfrm>
        </p:spPr>
        <p:txBody>
          <a:bodyPr/>
          <a:lstStyle/>
          <a:p>
            <a:r>
              <a:rPr lang="fr-FR" dirty="0">
                <a:latin typeface="Bell MT" panose="02020503060305020303" pitchFamily="18" charset="0"/>
              </a:rPr>
              <a:t>In </a:t>
            </a:r>
            <a:r>
              <a:rPr lang="fr-FR" dirty="0" err="1">
                <a:latin typeface="Bell MT" panose="02020503060305020303" pitchFamily="18" charset="0"/>
              </a:rPr>
              <a:t>order</a:t>
            </a:r>
            <a:r>
              <a:rPr lang="fr-FR" dirty="0">
                <a:latin typeface="Bell MT" panose="02020503060305020303" pitchFamily="18" charset="0"/>
              </a:rPr>
              <a:t> the </a:t>
            </a:r>
            <a:r>
              <a:rPr lang="fr-FR" dirty="0" err="1">
                <a:latin typeface="Bell MT" panose="02020503060305020303" pitchFamily="18" charset="0"/>
              </a:rPr>
              <a:t>minimize</a:t>
            </a:r>
            <a:r>
              <a:rPr lang="fr-FR" dirty="0">
                <a:latin typeface="Bell MT" panose="02020503060305020303" pitchFamily="18" charset="0"/>
              </a:rPr>
              <a:t> the </a:t>
            </a:r>
            <a:r>
              <a:rPr lang="fr-FR" dirty="0" err="1">
                <a:latin typeface="Bell MT" panose="02020503060305020303" pitchFamily="18" charset="0"/>
              </a:rPr>
              <a:t>traffic</a:t>
            </a:r>
            <a:r>
              <a:rPr lang="fr-FR" dirty="0">
                <a:latin typeface="Bell MT" panose="02020503060305020303" pitchFamily="18" charset="0"/>
              </a:rPr>
              <a:t> jam in Tunis, </a:t>
            </a:r>
            <a:r>
              <a:rPr lang="fr-FR" dirty="0" err="1">
                <a:latin typeface="Bell MT" panose="02020503060305020303" pitchFamily="18" charset="0"/>
              </a:rPr>
              <a:t>we</a:t>
            </a:r>
            <a:r>
              <a:rPr lang="fr-FR" dirty="0">
                <a:latin typeface="Bell MT" panose="02020503060305020303" pitchFamily="18" charset="0"/>
              </a:rPr>
              <a:t> have to </a:t>
            </a:r>
            <a:r>
              <a:rPr lang="fr-FR" dirty="0" err="1">
                <a:latin typeface="Bell MT" panose="02020503060305020303" pitchFamily="18" charset="0"/>
              </a:rPr>
              <a:t>make</a:t>
            </a:r>
            <a:r>
              <a:rPr lang="fr-FR" dirty="0">
                <a:latin typeface="Bell MT" panose="02020503060305020303" pitchFamily="18" charset="0"/>
              </a:rPr>
              <a:t>:</a:t>
            </a:r>
          </a:p>
          <a:p>
            <a:pPr marL="0" indent="0">
              <a:buNone/>
            </a:pPr>
            <a:r>
              <a:rPr lang="fr-FR" dirty="0">
                <a:latin typeface="Bell MT" panose="02020503060305020303" pitchFamily="18" charset="0"/>
              </a:rPr>
              <a:t>                  An Interchange</a:t>
            </a:r>
          </a:p>
          <a:p>
            <a:endParaRPr lang="fr-FR" dirty="0"/>
          </a:p>
        </p:txBody>
      </p:sp>
      <p:sp>
        <p:nvSpPr>
          <p:cNvPr id="5" name="Espace réservé du numéro de diapositive 4">
            <a:extLst>
              <a:ext uri="{FF2B5EF4-FFF2-40B4-BE49-F238E27FC236}">
                <a16:creationId xmlns:a16="http://schemas.microsoft.com/office/drawing/2014/main" id="{C847C140-F975-4482-9487-6A8935DFADDE}"/>
              </a:ext>
            </a:extLst>
          </p:cNvPr>
          <p:cNvSpPr>
            <a:spLocks noGrp="1"/>
          </p:cNvSpPr>
          <p:nvPr>
            <p:ph type="sldNum" sz="quarter" idx="12"/>
          </p:nvPr>
        </p:nvSpPr>
        <p:spPr/>
        <p:txBody>
          <a:bodyPr/>
          <a:lstStyle/>
          <a:p>
            <a:fld id="{764B81A8-79DB-4045-BEAA-50D228A6930F}" type="slidenum">
              <a:rPr lang="fr-FR" smtClean="0"/>
              <a:pPr/>
              <a:t>3</a:t>
            </a:fld>
            <a:endParaRPr lang="fr-FR"/>
          </a:p>
        </p:txBody>
      </p:sp>
      <p:pic>
        <p:nvPicPr>
          <p:cNvPr id="1026" name="Picture 2" descr="Tunis Highway High Resolution Stock Photography and Images - Alamy">
            <a:extLst>
              <a:ext uri="{FF2B5EF4-FFF2-40B4-BE49-F238E27FC236}">
                <a16:creationId xmlns:a16="http://schemas.microsoft.com/office/drawing/2014/main" id="{7407DDBF-9D5A-454C-A66D-3679498B5F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000"/>
          <a:stretch/>
        </p:blipFill>
        <p:spPr bwMode="auto">
          <a:xfrm>
            <a:off x="1122972" y="2607013"/>
            <a:ext cx="4651465" cy="3078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8724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23EE04-485E-46F7-B8FF-BF0DC06422EF}"/>
              </a:ext>
            </a:extLst>
          </p:cNvPr>
          <p:cNvSpPr>
            <a:spLocks noGrp="1"/>
          </p:cNvSpPr>
          <p:nvPr>
            <p:ph type="title"/>
          </p:nvPr>
        </p:nvSpPr>
        <p:spPr/>
        <p:txBody>
          <a:bodyPr/>
          <a:lstStyle/>
          <a:p>
            <a:r>
              <a:rPr lang="en-US" sz="4000" dirty="0"/>
              <a:t>BIBLIOGRAPHIC STUDY</a:t>
            </a:r>
            <a:br>
              <a:rPr lang="en-US" sz="4000" dirty="0"/>
            </a:br>
            <a:endParaRPr lang="fr-FR" sz="4000" dirty="0"/>
          </a:p>
        </p:txBody>
      </p:sp>
      <p:sp>
        <p:nvSpPr>
          <p:cNvPr id="3" name="Espace réservé du contenu 2">
            <a:extLst>
              <a:ext uri="{FF2B5EF4-FFF2-40B4-BE49-F238E27FC236}">
                <a16:creationId xmlns:a16="http://schemas.microsoft.com/office/drawing/2014/main" id="{E9E5A69B-B914-443E-B1B5-B4D03A44481E}"/>
              </a:ext>
            </a:extLst>
          </p:cNvPr>
          <p:cNvSpPr>
            <a:spLocks noGrp="1"/>
          </p:cNvSpPr>
          <p:nvPr>
            <p:ph idx="1"/>
          </p:nvPr>
        </p:nvSpPr>
        <p:spPr>
          <a:xfrm>
            <a:off x="6267352" y="1097610"/>
            <a:ext cx="5212080" cy="4662780"/>
          </a:xfrm>
        </p:spPr>
        <p:txBody>
          <a:bodyPr/>
          <a:lstStyle/>
          <a:p>
            <a:pPr marL="0" indent="0">
              <a:lnSpc>
                <a:spcPct val="200000"/>
              </a:lnSpc>
              <a:buNone/>
            </a:pPr>
            <a:endParaRPr lang="en-US" dirty="0"/>
          </a:p>
          <a:p>
            <a:pPr marL="0" indent="0">
              <a:lnSpc>
                <a:spcPct val="200000"/>
              </a:lnSpc>
              <a:buNone/>
            </a:pPr>
            <a:endParaRPr lang="en-US" dirty="0"/>
          </a:p>
          <a:p>
            <a:pPr>
              <a:lnSpc>
                <a:spcPct val="200000"/>
              </a:lnSpc>
            </a:pPr>
            <a:r>
              <a:rPr lang="en-US" dirty="0"/>
              <a:t>Definitions</a:t>
            </a:r>
            <a:r>
              <a:rPr lang="fr-FR" dirty="0"/>
              <a:t> </a:t>
            </a:r>
          </a:p>
          <a:p>
            <a:pPr marL="0" indent="0">
              <a:lnSpc>
                <a:spcPct val="200000"/>
              </a:lnSpc>
              <a:buNone/>
            </a:pPr>
            <a:endParaRPr lang="fr-FR" dirty="0"/>
          </a:p>
          <a:p>
            <a:pPr>
              <a:lnSpc>
                <a:spcPct val="200000"/>
              </a:lnSpc>
            </a:pPr>
            <a:r>
              <a:rPr lang="en-US" dirty="0"/>
              <a:t>Types of interchanges </a:t>
            </a:r>
          </a:p>
        </p:txBody>
      </p:sp>
      <p:sp>
        <p:nvSpPr>
          <p:cNvPr id="5" name="Espace réservé du texte 4">
            <a:extLst>
              <a:ext uri="{FF2B5EF4-FFF2-40B4-BE49-F238E27FC236}">
                <a16:creationId xmlns:a16="http://schemas.microsoft.com/office/drawing/2014/main" id="{26040490-C890-4B2B-92E8-E62CC28258B7}"/>
              </a:ext>
            </a:extLst>
          </p:cNvPr>
          <p:cNvSpPr>
            <a:spLocks noGrp="1"/>
          </p:cNvSpPr>
          <p:nvPr>
            <p:ph type="body" sz="half" idx="2"/>
          </p:nvPr>
        </p:nvSpPr>
        <p:spPr/>
        <p:txBody>
          <a:bodyPr/>
          <a:lstStyle/>
          <a:p>
            <a:endParaRPr lang="fr-FR"/>
          </a:p>
        </p:txBody>
      </p:sp>
      <p:sp>
        <p:nvSpPr>
          <p:cNvPr id="4" name="Espace réservé du numéro de diapositive 3">
            <a:extLst>
              <a:ext uri="{FF2B5EF4-FFF2-40B4-BE49-F238E27FC236}">
                <a16:creationId xmlns:a16="http://schemas.microsoft.com/office/drawing/2014/main" id="{E3A88A8F-733B-4952-A8C5-5DB049CA955C}"/>
              </a:ext>
            </a:extLst>
          </p:cNvPr>
          <p:cNvSpPr>
            <a:spLocks noGrp="1"/>
          </p:cNvSpPr>
          <p:nvPr>
            <p:ph type="sldNum" sz="quarter" idx="12"/>
          </p:nvPr>
        </p:nvSpPr>
        <p:spPr/>
        <p:txBody>
          <a:bodyPr/>
          <a:lstStyle/>
          <a:p>
            <a:fld id="{764B81A8-79DB-4045-BEAA-50D228A6930F}" type="slidenum">
              <a:rPr lang="fr-FR" smtClean="0"/>
              <a:t>4</a:t>
            </a:fld>
            <a:endParaRPr lang="fr-FR"/>
          </a:p>
        </p:txBody>
      </p:sp>
    </p:spTree>
    <p:extLst>
      <p:ext uri="{BB962C8B-B14F-4D97-AF65-F5344CB8AC3E}">
        <p14:creationId xmlns:p14="http://schemas.microsoft.com/office/powerpoint/2010/main" val="2798854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E43AF3C7-3B33-418D-A6A0-E7A6E522130A}"/>
              </a:ext>
            </a:extLst>
          </p:cNvPr>
          <p:cNvSpPr>
            <a:spLocks noGrp="1"/>
          </p:cNvSpPr>
          <p:nvPr>
            <p:ph type="title"/>
          </p:nvPr>
        </p:nvSpPr>
        <p:spPr>
          <a:xfrm>
            <a:off x="1023562" y="685800"/>
            <a:ext cx="10493524" cy="1485900"/>
          </a:xfrm>
        </p:spPr>
        <p:txBody>
          <a:bodyPr>
            <a:normAutofit/>
          </a:bodyPr>
          <a:lstStyle/>
          <a:p>
            <a:r>
              <a:rPr lang="en-US" dirty="0"/>
              <a:t>Definition</a:t>
            </a:r>
            <a:endParaRPr lang="fr-FR" dirty="0"/>
          </a:p>
        </p:txBody>
      </p:sp>
      <p:sp>
        <p:nvSpPr>
          <p:cNvPr id="13" name="Rectangle 12">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Espace réservé du contenu 5">
            <a:extLst>
              <a:ext uri="{FF2B5EF4-FFF2-40B4-BE49-F238E27FC236}">
                <a16:creationId xmlns:a16="http://schemas.microsoft.com/office/drawing/2014/main" id="{B64C1E0D-75CA-4845-A84C-40EA42DDB77D}"/>
              </a:ext>
            </a:extLst>
          </p:cNvPr>
          <p:cNvSpPr>
            <a:spLocks noGrp="1"/>
          </p:cNvSpPr>
          <p:nvPr>
            <p:ph idx="1"/>
          </p:nvPr>
        </p:nvSpPr>
        <p:spPr>
          <a:xfrm>
            <a:off x="1023562" y="2286000"/>
            <a:ext cx="5072437" cy="3581400"/>
          </a:xfrm>
        </p:spPr>
        <p:txBody>
          <a:bodyPr>
            <a:normAutofit/>
          </a:bodyPr>
          <a:lstStyle/>
          <a:p>
            <a:pPr algn="just"/>
            <a:r>
              <a:rPr lang="en-US" sz="1800" dirty="0"/>
              <a:t>An interchange is a road junction that uses grade separation and typically one or more ramps to permit traffic on at least one highway to pass through the junction without interruption from other crossing traffic streams.</a:t>
            </a:r>
            <a:endParaRPr lang="fr-FR" sz="1800" dirty="0"/>
          </a:p>
          <a:p>
            <a:pPr marL="0" indent="0" algn="just">
              <a:buNone/>
            </a:pPr>
            <a:endParaRPr lang="fr-FR" sz="1800" dirty="0"/>
          </a:p>
        </p:txBody>
      </p:sp>
      <p:pic>
        <p:nvPicPr>
          <p:cNvPr id="8" name="Image 7">
            <a:extLst>
              <a:ext uri="{FF2B5EF4-FFF2-40B4-BE49-F238E27FC236}">
                <a16:creationId xmlns:a16="http://schemas.microsoft.com/office/drawing/2014/main" id="{5101CACD-BD20-4A0B-AD47-239FBFB4D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641" y="2977324"/>
            <a:ext cx="5105445" cy="2288440"/>
          </a:xfrm>
          <a:prstGeom prst="rect">
            <a:avLst/>
          </a:prstGeom>
        </p:spPr>
      </p:pic>
      <p:sp>
        <p:nvSpPr>
          <p:cNvPr id="4" name="Espace réservé du numéro de diapositive 3">
            <a:extLst>
              <a:ext uri="{FF2B5EF4-FFF2-40B4-BE49-F238E27FC236}">
                <a16:creationId xmlns:a16="http://schemas.microsoft.com/office/drawing/2014/main" id="{94620A27-2BA7-4893-9577-6D95B2B5E0CC}"/>
              </a:ext>
            </a:extLst>
          </p:cNvPr>
          <p:cNvSpPr>
            <a:spLocks noGrp="1"/>
          </p:cNvSpPr>
          <p:nvPr>
            <p:ph type="sldNum" sz="quarter" idx="12"/>
          </p:nvPr>
        </p:nvSpPr>
        <p:spPr>
          <a:xfrm>
            <a:off x="9472736" y="6453386"/>
            <a:ext cx="1596292" cy="404614"/>
          </a:xfrm>
        </p:spPr>
        <p:txBody>
          <a:bodyPr>
            <a:normAutofit/>
          </a:bodyPr>
          <a:lstStyle/>
          <a:p>
            <a:pPr>
              <a:spcAft>
                <a:spcPts val="600"/>
              </a:spcAft>
            </a:pPr>
            <a:fld id="{764B81A8-79DB-4045-BEAA-50D228A6930F}" type="slidenum">
              <a:rPr lang="fr-FR" smtClean="0"/>
              <a:pPr>
                <a:spcAft>
                  <a:spcPts val="600"/>
                </a:spcAft>
              </a:pPr>
              <a:t>5</a:t>
            </a:fld>
            <a:endParaRPr lang="fr-FR"/>
          </a:p>
        </p:txBody>
      </p:sp>
    </p:spTree>
    <p:extLst>
      <p:ext uri="{BB962C8B-B14F-4D97-AF65-F5344CB8AC3E}">
        <p14:creationId xmlns:p14="http://schemas.microsoft.com/office/powerpoint/2010/main" val="705438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86B71F-31CD-4D26-A5A6-4FFF8D213063}"/>
              </a:ext>
            </a:extLst>
          </p:cNvPr>
          <p:cNvSpPr>
            <a:spLocks noGrp="1"/>
          </p:cNvSpPr>
          <p:nvPr>
            <p:ph type="title"/>
          </p:nvPr>
        </p:nvSpPr>
        <p:spPr/>
        <p:txBody>
          <a:bodyPr vert="horz" lIns="91440" tIns="45720" rIns="91440" bIns="45720" rtlCol="0" anchor="t">
            <a:normAutofit/>
          </a:bodyPr>
          <a:lstStyle/>
          <a:p>
            <a:r>
              <a:rPr lang="fr-FR" dirty="0"/>
              <a:t>Types of interchanges</a:t>
            </a:r>
          </a:p>
        </p:txBody>
      </p:sp>
      <p:sp>
        <p:nvSpPr>
          <p:cNvPr id="3" name="Espace réservé du contenu 2">
            <a:extLst>
              <a:ext uri="{FF2B5EF4-FFF2-40B4-BE49-F238E27FC236}">
                <a16:creationId xmlns:a16="http://schemas.microsoft.com/office/drawing/2014/main" id="{3ED00BE2-E2C0-4F10-B917-4C0B4CC59282}"/>
              </a:ext>
            </a:extLst>
          </p:cNvPr>
          <p:cNvSpPr>
            <a:spLocks noGrp="1"/>
          </p:cNvSpPr>
          <p:nvPr>
            <p:ph idx="1"/>
          </p:nvPr>
        </p:nvSpPr>
        <p:spPr>
          <a:xfrm>
            <a:off x="1371600" y="1917577"/>
            <a:ext cx="9601200" cy="3949823"/>
          </a:xfrm>
        </p:spPr>
        <p:txBody>
          <a:bodyPr/>
          <a:lstStyle/>
          <a:p>
            <a:r>
              <a:rPr lang="fr-FR" dirty="0"/>
              <a:t>Service Interchanges </a:t>
            </a:r>
          </a:p>
          <a:p>
            <a:endParaRPr lang="fr-FR" dirty="0"/>
          </a:p>
        </p:txBody>
      </p:sp>
      <p:sp>
        <p:nvSpPr>
          <p:cNvPr id="4" name="Espace réservé du numéro de diapositive 3">
            <a:extLst>
              <a:ext uri="{FF2B5EF4-FFF2-40B4-BE49-F238E27FC236}">
                <a16:creationId xmlns:a16="http://schemas.microsoft.com/office/drawing/2014/main" id="{4148AA38-4965-4343-ABA9-594160293709}"/>
              </a:ext>
            </a:extLst>
          </p:cNvPr>
          <p:cNvSpPr>
            <a:spLocks noGrp="1"/>
          </p:cNvSpPr>
          <p:nvPr>
            <p:ph type="sldNum" sz="quarter" idx="12"/>
          </p:nvPr>
        </p:nvSpPr>
        <p:spPr/>
        <p:txBody>
          <a:bodyPr/>
          <a:lstStyle/>
          <a:p>
            <a:fld id="{764B81A8-79DB-4045-BEAA-50D228A6930F}" type="slidenum">
              <a:rPr lang="fr-FR" smtClean="0"/>
              <a:t>6</a:t>
            </a:fld>
            <a:endParaRPr lang="fr-FR"/>
          </a:p>
        </p:txBody>
      </p:sp>
      <p:pic>
        <p:nvPicPr>
          <p:cNvPr id="6" name="Image 5" descr="Une image contenant meubles, table&#10;&#10;Description générée automatiquement">
            <a:extLst>
              <a:ext uri="{FF2B5EF4-FFF2-40B4-BE49-F238E27FC236}">
                <a16:creationId xmlns:a16="http://schemas.microsoft.com/office/drawing/2014/main" id="{FBD06BBA-D5C4-4272-A737-80BDFC3AC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190" y="2757686"/>
            <a:ext cx="3922448" cy="2563184"/>
          </a:xfrm>
          <a:prstGeom prst="rect">
            <a:avLst/>
          </a:prstGeom>
        </p:spPr>
      </p:pic>
      <p:pic>
        <p:nvPicPr>
          <p:cNvPr id="8" name="Image 7">
            <a:extLst>
              <a:ext uri="{FF2B5EF4-FFF2-40B4-BE49-F238E27FC236}">
                <a16:creationId xmlns:a16="http://schemas.microsoft.com/office/drawing/2014/main" id="{ED25C6CE-4716-492A-AB9E-33595C545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849" y="2667467"/>
            <a:ext cx="3531130" cy="2765343"/>
          </a:xfrm>
          <a:prstGeom prst="rect">
            <a:avLst/>
          </a:prstGeom>
        </p:spPr>
      </p:pic>
      <p:pic>
        <p:nvPicPr>
          <p:cNvPr id="10" name="Image 9" descr="Une image contenant photo, vieux, banc, assis&#10;&#10;Description générée automatiquement">
            <a:extLst>
              <a:ext uri="{FF2B5EF4-FFF2-40B4-BE49-F238E27FC236}">
                <a16:creationId xmlns:a16="http://schemas.microsoft.com/office/drawing/2014/main" id="{6D721E33-02AC-4553-8F4D-16EBBA82D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8673" y="2735720"/>
            <a:ext cx="3500692" cy="2682867"/>
          </a:xfrm>
          <a:prstGeom prst="rect">
            <a:avLst/>
          </a:prstGeom>
        </p:spPr>
      </p:pic>
      <p:pic>
        <p:nvPicPr>
          <p:cNvPr id="12" name="Image 11" descr="Une image contenant herbe, route&#10;&#10;Description générée automatiquement">
            <a:extLst>
              <a:ext uri="{FF2B5EF4-FFF2-40B4-BE49-F238E27FC236}">
                <a16:creationId xmlns:a16="http://schemas.microsoft.com/office/drawing/2014/main" id="{12FFF1F0-7343-4982-A257-FE81C2662A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974178"/>
            <a:ext cx="3925110" cy="2205949"/>
          </a:xfrm>
          <a:prstGeom prst="rect">
            <a:avLst/>
          </a:prstGeom>
        </p:spPr>
      </p:pic>
      <p:sp>
        <p:nvSpPr>
          <p:cNvPr id="13" name="ZoneTexte 12">
            <a:extLst>
              <a:ext uri="{FF2B5EF4-FFF2-40B4-BE49-F238E27FC236}">
                <a16:creationId xmlns:a16="http://schemas.microsoft.com/office/drawing/2014/main" id="{453326CC-AA4D-4F92-A48B-1F7DFF698E61}"/>
              </a:ext>
            </a:extLst>
          </p:cNvPr>
          <p:cNvSpPr txBox="1"/>
          <p:nvPr/>
        </p:nvSpPr>
        <p:spPr>
          <a:xfrm>
            <a:off x="3472774" y="3892488"/>
            <a:ext cx="2278765" cy="369332"/>
          </a:xfrm>
          <a:prstGeom prst="rect">
            <a:avLst/>
          </a:prstGeom>
          <a:noFill/>
        </p:spPr>
        <p:txBody>
          <a:bodyPr wrap="none" rtlCol="0">
            <a:spAutoFit/>
          </a:bodyPr>
          <a:lstStyle/>
          <a:p>
            <a:r>
              <a:rPr lang="fr-FR" dirty="0"/>
              <a:t>Diamond Interchange</a:t>
            </a:r>
          </a:p>
        </p:txBody>
      </p:sp>
      <p:sp>
        <p:nvSpPr>
          <p:cNvPr id="15" name="ZoneTexte 14">
            <a:extLst>
              <a:ext uri="{FF2B5EF4-FFF2-40B4-BE49-F238E27FC236}">
                <a16:creationId xmlns:a16="http://schemas.microsoft.com/office/drawing/2014/main" id="{2D27A56B-1845-45E4-A9B6-0FE811DCAD53}"/>
              </a:ext>
            </a:extLst>
          </p:cNvPr>
          <p:cNvSpPr txBox="1"/>
          <p:nvPr/>
        </p:nvSpPr>
        <p:spPr>
          <a:xfrm>
            <a:off x="3471455" y="3892488"/>
            <a:ext cx="2435860" cy="369332"/>
          </a:xfrm>
          <a:prstGeom prst="rect">
            <a:avLst/>
          </a:prstGeom>
          <a:noFill/>
        </p:spPr>
        <p:txBody>
          <a:bodyPr wrap="none" rtlCol="0">
            <a:spAutoFit/>
          </a:bodyPr>
          <a:lstStyle/>
          <a:p>
            <a:r>
              <a:rPr lang="fr-FR" dirty="0" err="1"/>
              <a:t>Cloverleaf</a:t>
            </a:r>
            <a:r>
              <a:rPr lang="fr-FR" dirty="0"/>
              <a:t> Interchange</a:t>
            </a:r>
          </a:p>
        </p:txBody>
      </p:sp>
      <p:sp>
        <p:nvSpPr>
          <p:cNvPr id="17" name="ZoneTexte 16">
            <a:extLst>
              <a:ext uri="{FF2B5EF4-FFF2-40B4-BE49-F238E27FC236}">
                <a16:creationId xmlns:a16="http://schemas.microsoft.com/office/drawing/2014/main" id="{21AEB1DA-0ADC-4E6C-AB5E-13CD535EB2B5}"/>
              </a:ext>
            </a:extLst>
          </p:cNvPr>
          <p:cNvSpPr txBox="1"/>
          <p:nvPr/>
        </p:nvSpPr>
        <p:spPr>
          <a:xfrm>
            <a:off x="3117821" y="3887231"/>
            <a:ext cx="3044103" cy="369332"/>
          </a:xfrm>
          <a:prstGeom prst="rect">
            <a:avLst/>
          </a:prstGeom>
          <a:noFill/>
        </p:spPr>
        <p:txBody>
          <a:bodyPr wrap="none" rtlCol="0">
            <a:spAutoFit/>
          </a:bodyPr>
          <a:lstStyle/>
          <a:p>
            <a:r>
              <a:rPr lang="fr-FR" dirty="0"/>
              <a:t>Partial </a:t>
            </a:r>
            <a:r>
              <a:rPr lang="fr-FR" dirty="0" err="1"/>
              <a:t>Cloverleaf</a:t>
            </a:r>
            <a:r>
              <a:rPr lang="fr-FR" dirty="0"/>
              <a:t> interchange</a:t>
            </a:r>
          </a:p>
        </p:txBody>
      </p:sp>
      <p:sp>
        <p:nvSpPr>
          <p:cNvPr id="18" name="ZoneTexte 17">
            <a:extLst>
              <a:ext uri="{FF2B5EF4-FFF2-40B4-BE49-F238E27FC236}">
                <a16:creationId xmlns:a16="http://schemas.microsoft.com/office/drawing/2014/main" id="{4BD99A7A-B332-4E73-838A-F4F332BF71FC}"/>
              </a:ext>
            </a:extLst>
          </p:cNvPr>
          <p:cNvSpPr txBox="1"/>
          <p:nvPr/>
        </p:nvSpPr>
        <p:spPr>
          <a:xfrm>
            <a:off x="3390941" y="3909585"/>
            <a:ext cx="2590837" cy="369332"/>
          </a:xfrm>
          <a:prstGeom prst="rect">
            <a:avLst/>
          </a:prstGeom>
          <a:noFill/>
        </p:spPr>
        <p:txBody>
          <a:bodyPr wrap="none" rtlCol="0">
            <a:spAutoFit/>
          </a:bodyPr>
          <a:lstStyle/>
          <a:p>
            <a:r>
              <a:rPr lang="fr-FR" dirty="0" err="1"/>
              <a:t>Roundabout</a:t>
            </a:r>
            <a:r>
              <a:rPr lang="fr-FR" dirty="0"/>
              <a:t> Interchange</a:t>
            </a:r>
          </a:p>
        </p:txBody>
      </p:sp>
    </p:spTree>
    <p:extLst>
      <p:ext uri="{BB962C8B-B14F-4D97-AF65-F5344CB8AC3E}">
        <p14:creationId xmlns:p14="http://schemas.microsoft.com/office/powerpoint/2010/main" val="4225432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5"/>
                                        </p:tgtEl>
                                      </p:cBhvr>
                                    </p:animEffect>
                                    <p:set>
                                      <p:cBhvr>
                                        <p:cTn id="34" dur="1" fill="hold">
                                          <p:stCondLst>
                                            <p:cond delay="499"/>
                                          </p:stCondLst>
                                        </p:cTn>
                                        <p:tgtEl>
                                          <p:spTgt spid="1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P spid="15" grpId="1"/>
      <p:bldP spid="17" grpId="0"/>
      <p:bldP spid="17" grpId="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86B71F-31CD-4D26-A5A6-4FFF8D213063}"/>
              </a:ext>
            </a:extLst>
          </p:cNvPr>
          <p:cNvSpPr>
            <a:spLocks noGrp="1"/>
          </p:cNvSpPr>
          <p:nvPr>
            <p:ph type="title"/>
          </p:nvPr>
        </p:nvSpPr>
        <p:spPr/>
        <p:txBody>
          <a:bodyPr vert="horz" lIns="91440" tIns="45720" rIns="91440" bIns="45720" rtlCol="0" anchor="t">
            <a:normAutofit/>
          </a:bodyPr>
          <a:lstStyle/>
          <a:p>
            <a:r>
              <a:rPr lang="fr-FR" dirty="0"/>
              <a:t>Types of interchanges</a:t>
            </a:r>
          </a:p>
        </p:txBody>
      </p:sp>
      <p:sp>
        <p:nvSpPr>
          <p:cNvPr id="3" name="Espace réservé du contenu 2">
            <a:extLst>
              <a:ext uri="{FF2B5EF4-FFF2-40B4-BE49-F238E27FC236}">
                <a16:creationId xmlns:a16="http://schemas.microsoft.com/office/drawing/2014/main" id="{3ED00BE2-E2C0-4F10-B917-4C0B4CC59282}"/>
              </a:ext>
            </a:extLst>
          </p:cNvPr>
          <p:cNvSpPr>
            <a:spLocks noGrp="1"/>
          </p:cNvSpPr>
          <p:nvPr>
            <p:ph idx="1"/>
          </p:nvPr>
        </p:nvSpPr>
        <p:spPr>
          <a:xfrm>
            <a:off x="1371600" y="1917577"/>
            <a:ext cx="9601200" cy="3949823"/>
          </a:xfrm>
        </p:spPr>
        <p:txBody>
          <a:bodyPr/>
          <a:lstStyle/>
          <a:p>
            <a:r>
              <a:rPr lang="fr-FR" dirty="0"/>
              <a:t>System Interchanges </a:t>
            </a:r>
          </a:p>
          <a:p>
            <a:endParaRPr lang="fr-FR" dirty="0"/>
          </a:p>
        </p:txBody>
      </p:sp>
      <p:sp>
        <p:nvSpPr>
          <p:cNvPr id="4" name="Espace réservé du numéro de diapositive 3">
            <a:extLst>
              <a:ext uri="{FF2B5EF4-FFF2-40B4-BE49-F238E27FC236}">
                <a16:creationId xmlns:a16="http://schemas.microsoft.com/office/drawing/2014/main" id="{4148AA38-4965-4343-ABA9-594160293709}"/>
              </a:ext>
            </a:extLst>
          </p:cNvPr>
          <p:cNvSpPr>
            <a:spLocks noGrp="1"/>
          </p:cNvSpPr>
          <p:nvPr>
            <p:ph type="sldNum" sz="quarter" idx="12"/>
          </p:nvPr>
        </p:nvSpPr>
        <p:spPr/>
        <p:txBody>
          <a:bodyPr/>
          <a:lstStyle/>
          <a:p>
            <a:fld id="{764B81A8-79DB-4045-BEAA-50D228A6930F}" type="slidenum">
              <a:rPr lang="fr-FR" smtClean="0"/>
              <a:t>7</a:t>
            </a:fld>
            <a:endParaRPr lang="fr-FR"/>
          </a:p>
        </p:txBody>
      </p:sp>
      <p:pic>
        <p:nvPicPr>
          <p:cNvPr id="7" name="Image 6" descr="Une image contenant scène, route, autoroute, herbe&#10;&#10;Description générée automatiquement">
            <a:extLst>
              <a:ext uri="{FF2B5EF4-FFF2-40B4-BE49-F238E27FC236}">
                <a16:creationId xmlns:a16="http://schemas.microsoft.com/office/drawing/2014/main" id="{A4F1C6CF-720A-4D38-8EB0-72271495F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0582" y="2905125"/>
            <a:ext cx="3333750" cy="2228850"/>
          </a:xfrm>
          <a:prstGeom prst="rect">
            <a:avLst/>
          </a:prstGeom>
        </p:spPr>
      </p:pic>
      <p:sp>
        <p:nvSpPr>
          <p:cNvPr id="9" name="ZoneTexte 8">
            <a:extLst>
              <a:ext uri="{FF2B5EF4-FFF2-40B4-BE49-F238E27FC236}">
                <a16:creationId xmlns:a16="http://schemas.microsoft.com/office/drawing/2014/main" id="{CB4E93C9-09A9-420D-A59C-F49DD3E00024}"/>
              </a:ext>
            </a:extLst>
          </p:cNvPr>
          <p:cNvSpPr txBox="1"/>
          <p:nvPr/>
        </p:nvSpPr>
        <p:spPr>
          <a:xfrm>
            <a:off x="3217781" y="3707822"/>
            <a:ext cx="2503186" cy="369332"/>
          </a:xfrm>
          <a:prstGeom prst="rect">
            <a:avLst/>
          </a:prstGeom>
          <a:noFill/>
        </p:spPr>
        <p:txBody>
          <a:bodyPr wrap="none" rtlCol="0">
            <a:spAutoFit/>
          </a:bodyPr>
          <a:lstStyle/>
          <a:p>
            <a:r>
              <a:rPr lang="en-US" dirty="0"/>
              <a:t>Directional Interchange</a:t>
            </a:r>
          </a:p>
        </p:txBody>
      </p:sp>
      <p:sp>
        <p:nvSpPr>
          <p:cNvPr id="11" name="ZoneTexte 10">
            <a:extLst>
              <a:ext uri="{FF2B5EF4-FFF2-40B4-BE49-F238E27FC236}">
                <a16:creationId xmlns:a16="http://schemas.microsoft.com/office/drawing/2014/main" id="{ACCB0DC0-B9F1-4938-B4EA-4FD98E0F7800}"/>
              </a:ext>
            </a:extLst>
          </p:cNvPr>
          <p:cNvSpPr txBox="1"/>
          <p:nvPr/>
        </p:nvSpPr>
        <p:spPr>
          <a:xfrm>
            <a:off x="3358076" y="3707822"/>
            <a:ext cx="2626938" cy="369332"/>
          </a:xfrm>
          <a:prstGeom prst="rect">
            <a:avLst/>
          </a:prstGeom>
          <a:noFill/>
        </p:spPr>
        <p:txBody>
          <a:bodyPr wrap="none" rtlCol="0">
            <a:spAutoFit/>
          </a:bodyPr>
          <a:lstStyle/>
          <a:p>
            <a:r>
              <a:rPr lang="fr-FR" dirty="0" err="1"/>
              <a:t>Cloverstack</a:t>
            </a:r>
            <a:r>
              <a:rPr lang="fr-FR" dirty="0"/>
              <a:t> Interchanges</a:t>
            </a:r>
          </a:p>
        </p:txBody>
      </p:sp>
      <p:pic>
        <p:nvPicPr>
          <p:cNvPr id="16" name="Image 15" descr="Une image contenant meubles, table, dessin&#10;&#10;Description générée automatiquement">
            <a:extLst>
              <a:ext uri="{FF2B5EF4-FFF2-40B4-BE49-F238E27FC236}">
                <a16:creationId xmlns:a16="http://schemas.microsoft.com/office/drawing/2014/main" id="{8B2552A7-1C84-48CF-B469-5A38BD335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877" y="2763198"/>
            <a:ext cx="3102703" cy="2627911"/>
          </a:xfrm>
          <a:prstGeom prst="rect">
            <a:avLst/>
          </a:prstGeom>
        </p:spPr>
      </p:pic>
      <p:sp>
        <p:nvSpPr>
          <p:cNvPr id="19" name="ZoneTexte 18">
            <a:extLst>
              <a:ext uri="{FF2B5EF4-FFF2-40B4-BE49-F238E27FC236}">
                <a16:creationId xmlns:a16="http://schemas.microsoft.com/office/drawing/2014/main" id="{ACAF950A-9C14-45C7-A08F-0DED0592DA06}"/>
              </a:ext>
            </a:extLst>
          </p:cNvPr>
          <p:cNvSpPr txBox="1"/>
          <p:nvPr/>
        </p:nvSpPr>
        <p:spPr>
          <a:xfrm>
            <a:off x="3533566" y="3711739"/>
            <a:ext cx="2115194" cy="369332"/>
          </a:xfrm>
          <a:prstGeom prst="rect">
            <a:avLst/>
          </a:prstGeom>
          <a:noFill/>
        </p:spPr>
        <p:txBody>
          <a:bodyPr wrap="none" rtlCol="0">
            <a:spAutoFit/>
          </a:bodyPr>
          <a:lstStyle/>
          <a:p>
            <a:r>
              <a:rPr lang="fr-FR" dirty="0"/>
              <a:t>Turbine Interchange</a:t>
            </a:r>
          </a:p>
        </p:txBody>
      </p:sp>
      <p:pic>
        <p:nvPicPr>
          <p:cNvPr id="21" name="Image 20" descr="Une image contenant table, miroir&#10;&#10;Description générée automatiquement">
            <a:extLst>
              <a:ext uri="{FF2B5EF4-FFF2-40B4-BE49-F238E27FC236}">
                <a16:creationId xmlns:a16="http://schemas.microsoft.com/office/drawing/2014/main" id="{BC59FB83-A86C-4F03-A694-2571256DDB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8586" y="2763198"/>
            <a:ext cx="3014994" cy="2812406"/>
          </a:xfrm>
          <a:prstGeom prst="rect">
            <a:avLst/>
          </a:prstGeom>
        </p:spPr>
      </p:pic>
    </p:spTree>
    <p:extLst>
      <p:ext uri="{BB962C8B-B14F-4D97-AF65-F5344CB8AC3E}">
        <p14:creationId xmlns:p14="http://schemas.microsoft.com/office/powerpoint/2010/main" val="2931588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23EE04-485E-46F7-B8FF-BF0DC06422EF}"/>
              </a:ext>
            </a:extLst>
          </p:cNvPr>
          <p:cNvSpPr>
            <a:spLocks noGrp="1"/>
          </p:cNvSpPr>
          <p:nvPr>
            <p:ph type="title"/>
          </p:nvPr>
        </p:nvSpPr>
        <p:spPr/>
        <p:txBody>
          <a:bodyPr/>
          <a:lstStyle/>
          <a:p>
            <a:r>
              <a:rPr lang="en-US" sz="4000" dirty="0"/>
              <a:t>TRAFFIC STUDY AND LAYOUT PROPOSITIONS </a:t>
            </a:r>
            <a:endParaRPr lang="fr-FR" sz="4000" dirty="0"/>
          </a:p>
        </p:txBody>
      </p:sp>
      <p:sp>
        <p:nvSpPr>
          <p:cNvPr id="3" name="Espace réservé du contenu 2">
            <a:extLst>
              <a:ext uri="{FF2B5EF4-FFF2-40B4-BE49-F238E27FC236}">
                <a16:creationId xmlns:a16="http://schemas.microsoft.com/office/drawing/2014/main" id="{E9E5A69B-B914-443E-B1B5-B4D03A44481E}"/>
              </a:ext>
            </a:extLst>
          </p:cNvPr>
          <p:cNvSpPr>
            <a:spLocks noGrp="1"/>
          </p:cNvSpPr>
          <p:nvPr>
            <p:ph idx="1"/>
          </p:nvPr>
        </p:nvSpPr>
        <p:spPr>
          <a:xfrm>
            <a:off x="6267352" y="1097610"/>
            <a:ext cx="5212080" cy="4662780"/>
          </a:xfrm>
        </p:spPr>
        <p:txBody>
          <a:bodyPr/>
          <a:lstStyle/>
          <a:p>
            <a:pPr>
              <a:lnSpc>
                <a:spcPct val="300000"/>
              </a:lnSpc>
            </a:pPr>
            <a:r>
              <a:rPr lang="en-US" dirty="0"/>
              <a:t>Traffic data</a:t>
            </a:r>
          </a:p>
          <a:p>
            <a:pPr>
              <a:lnSpc>
                <a:spcPct val="300000"/>
              </a:lnSpc>
            </a:pPr>
            <a:r>
              <a:rPr lang="en-US" dirty="0"/>
              <a:t>Justification of the layout</a:t>
            </a:r>
          </a:p>
          <a:p>
            <a:pPr>
              <a:lnSpc>
                <a:spcPct val="300000"/>
              </a:lnSpc>
            </a:pPr>
            <a:r>
              <a:rPr lang="en-US" dirty="0"/>
              <a:t>Design stages</a:t>
            </a:r>
          </a:p>
          <a:p>
            <a:pPr>
              <a:lnSpc>
                <a:spcPct val="300000"/>
              </a:lnSpc>
            </a:pPr>
            <a:r>
              <a:rPr lang="en-US" dirty="0"/>
              <a:t>Layout prepositions</a:t>
            </a:r>
          </a:p>
          <a:p>
            <a:pPr marL="0" indent="0">
              <a:lnSpc>
                <a:spcPct val="150000"/>
              </a:lnSpc>
              <a:buNone/>
            </a:pPr>
            <a:endParaRPr lang="en-US" dirty="0"/>
          </a:p>
        </p:txBody>
      </p:sp>
      <p:sp>
        <p:nvSpPr>
          <p:cNvPr id="5" name="Espace réservé du texte 4">
            <a:extLst>
              <a:ext uri="{FF2B5EF4-FFF2-40B4-BE49-F238E27FC236}">
                <a16:creationId xmlns:a16="http://schemas.microsoft.com/office/drawing/2014/main" id="{26040490-C890-4B2B-92E8-E62CC28258B7}"/>
              </a:ext>
            </a:extLst>
          </p:cNvPr>
          <p:cNvSpPr>
            <a:spLocks noGrp="1"/>
          </p:cNvSpPr>
          <p:nvPr>
            <p:ph type="body" sz="half" idx="2"/>
          </p:nvPr>
        </p:nvSpPr>
        <p:spPr/>
        <p:txBody>
          <a:bodyPr/>
          <a:lstStyle/>
          <a:p>
            <a:endParaRPr lang="fr-FR"/>
          </a:p>
        </p:txBody>
      </p:sp>
      <p:sp>
        <p:nvSpPr>
          <p:cNvPr id="4" name="Espace réservé du numéro de diapositive 3">
            <a:extLst>
              <a:ext uri="{FF2B5EF4-FFF2-40B4-BE49-F238E27FC236}">
                <a16:creationId xmlns:a16="http://schemas.microsoft.com/office/drawing/2014/main" id="{E3A88A8F-733B-4952-A8C5-5DB049CA955C}"/>
              </a:ext>
            </a:extLst>
          </p:cNvPr>
          <p:cNvSpPr>
            <a:spLocks noGrp="1"/>
          </p:cNvSpPr>
          <p:nvPr>
            <p:ph type="sldNum" sz="quarter" idx="12"/>
          </p:nvPr>
        </p:nvSpPr>
        <p:spPr/>
        <p:txBody>
          <a:bodyPr/>
          <a:lstStyle/>
          <a:p>
            <a:fld id="{764B81A8-79DB-4045-BEAA-50D228A6930F}" type="slidenum">
              <a:rPr lang="fr-FR" smtClean="0"/>
              <a:t>8</a:t>
            </a:fld>
            <a:endParaRPr lang="fr-FR"/>
          </a:p>
        </p:txBody>
      </p:sp>
    </p:spTree>
    <p:extLst>
      <p:ext uri="{BB962C8B-B14F-4D97-AF65-F5344CB8AC3E}">
        <p14:creationId xmlns:p14="http://schemas.microsoft.com/office/powerpoint/2010/main" val="4036353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2D9E358-E7EA-4403-9623-F1C516577003}"/>
              </a:ext>
            </a:extLst>
          </p:cNvPr>
          <p:cNvSpPr>
            <a:spLocks noGrp="1"/>
          </p:cNvSpPr>
          <p:nvPr>
            <p:ph type="title"/>
          </p:nvPr>
        </p:nvSpPr>
        <p:spPr/>
        <p:txBody>
          <a:bodyPr/>
          <a:lstStyle/>
          <a:p>
            <a:r>
              <a:rPr lang="en-US" dirty="0"/>
              <a:t>Traffic data</a:t>
            </a:r>
            <a:endParaRPr lang="fr-FR" dirty="0"/>
          </a:p>
        </p:txBody>
      </p:sp>
      <p:sp>
        <p:nvSpPr>
          <p:cNvPr id="7" name="Espace réservé du contenu 6">
            <a:extLst>
              <a:ext uri="{FF2B5EF4-FFF2-40B4-BE49-F238E27FC236}">
                <a16:creationId xmlns:a16="http://schemas.microsoft.com/office/drawing/2014/main" id="{69D9C31D-19BF-43D5-8C00-B2C8D6506217}"/>
              </a:ext>
            </a:extLst>
          </p:cNvPr>
          <p:cNvSpPr>
            <a:spLocks noGrp="1"/>
          </p:cNvSpPr>
          <p:nvPr>
            <p:ph idx="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C85558FB-8414-4C36-B004-799ED153772A}"/>
              </a:ext>
            </a:extLst>
          </p:cNvPr>
          <p:cNvSpPr>
            <a:spLocks noGrp="1"/>
          </p:cNvSpPr>
          <p:nvPr>
            <p:ph type="sldNum" sz="quarter" idx="12"/>
          </p:nvPr>
        </p:nvSpPr>
        <p:spPr/>
        <p:txBody>
          <a:bodyPr/>
          <a:lstStyle/>
          <a:p>
            <a:fld id="{764B81A8-79DB-4045-BEAA-50D228A6930F}" type="slidenum">
              <a:rPr lang="fr-FR" smtClean="0"/>
              <a:t>9</a:t>
            </a:fld>
            <a:endParaRPr lang="fr-FR"/>
          </a:p>
        </p:txBody>
      </p:sp>
      <p:sp>
        <p:nvSpPr>
          <p:cNvPr id="64" name="28 Rectángulo">
            <a:extLst>
              <a:ext uri="{FF2B5EF4-FFF2-40B4-BE49-F238E27FC236}">
                <a16:creationId xmlns:a16="http://schemas.microsoft.com/office/drawing/2014/main" id="{E1AA9ED9-EBB6-4B9A-A7E1-6E6432FF71EB}"/>
              </a:ext>
            </a:extLst>
          </p:cNvPr>
          <p:cNvSpPr/>
          <p:nvPr/>
        </p:nvSpPr>
        <p:spPr bwMode="auto">
          <a:xfrm>
            <a:off x="719402" y="2149737"/>
            <a:ext cx="3398312" cy="674939"/>
          </a:xfrm>
          <a:prstGeom prst="rect">
            <a:avLst/>
          </a:prstGeom>
          <a:solidFill>
            <a:srgbClr val="FFC000"/>
          </a:solidFill>
          <a:ln>
            <a:noFill/>
          </a:ln>
          <a:effectLst/>
        </p:spPr>
        <p:txBody>
          <a:bodyPr lIns="0" tIns="0" rIns="0" bIns="0" rtlCol="0" anchor="ctr"/>
          <a:lstStyle/>
          <a:p>
            <a:pPr algn="ctr" defTabSz="1208049"/>
            <a:endParaRPr lang="es-SV" sz="900">
              <a:solidFill>
                <a:srgbClr val="000000"/>
              </a:solidFill>
            </a:endParaRPr>
          </a:p>
        </p:txBody>
      </p:sp>
      <p:sp>
        <p:nvSpPr>
          <p:cNvPr id="65" name="29 Rectángulo">
            <a:extLst>
              <a:ext uri="{FF2B5EF4-FFF2-40B4-BE49-F238E27FC236}">
                <a16:creationId xmlns:a16="http://schemas.microsoft.com/office/drawing/2014/main" id="{4B16BDBE-102D-4F64-BD86-C02FCC32FE96}"/>
              </a:ext>
            </a:extLst>
          </p:cNvPr>
          <p:cNvSpPr/>
          <p:nvPr/>
        </p:nvSpPr>
        <p:spPr bwMode="auto">
          <a:xfrm>
            <a:off x="719406" y="3206502"/>
            <a:ext cx="3870809" cy="674938"/>
          </a:xfrm>
          <a:prstGeom prst="rect">
            <a:avLst/>
          </a:prstGeom>
          <a:solidFill>
            <a:srgbClr val="92D050"/>
          </a:solidFill>
          <a:ln>
            <a:noFill/>
          </a:ln>
          <a:effectLst/>
        </p:spPr>
        <p:txBody>
          <a:bodyPr lIns="0" tIns="0" rIns="0" bIns="0" rtlCol="0" anchor="ctr"/>
          <a:lstStyle/>
          <a:p>
            <a:pPr algn="ctr" defTabSz="1208049"/>
            <a:endParaRPr lang="es-SV" sz="900">
              <a:solidFill>
                <a:srgbClr val="000000"/>
              </a:solidFill>
            </a:endParaRPr>
          </a:p>
        </p:txBody>
      </p:sp>
      <p:sp>
        <p:nvSpPr>
          <p:cNvPr id="66" name="30 Rectángulo">
            <a:extLst>
              <a:ext uri="{FF2B5EF4-FFF2-40B4-BE49-F238E27FC236}">
                <a16:creationId xmlns:a16="http://schemas.microsoft.com/office/drawing/2014/main" id="{FF74A566-E2CB-4D08-844F-38B03022EAA3}"/>
              </a:ext>
            </a:extLst>
          </p:cNvPr>
          <p:cNvSpPr/>
          <p:nvPr/>
        </p:nvSpPr>
        <p:spPr bwMode="auto">
          <a:xfrm>
            <a:off x="719406" y="4264728"/>
            <a:ext cx="4299540" cy="674938"/>
          </a:xfrm>
          <a:prstGeom prst="rect">
            <a:avLst/>
          </a:prstGeom>
          <a:solidFill>
            <a:srgbClr val="00B050"/>
          </a:solidFill>
          <a:ln>
            <a:noFill/>
          </a:ln>
          <a:effectLst/>
        </p:spPr>
        <p:txBody>
          <a:bodyPr lIns="0" tIns="0" rIns="0" bIns="0" rtlCol="0" anchor="ctr"/>
          <a:lstStyle/>
          <a:p>
            <a:pPr algn="ctr" defTabSz="1208049"/>
            <a:endParaRPr lang="es-SV" sz="900">
              <a:solidFill>
                <a:srgbClr val="000000"/>
              </a:solidFill>
            </a:endParaRPr>
          </a:p>
        </p:txBody>
      </p:sp>
      <p:sp>
        <p:nvSpPr>
          <p:cNvPr id="67" name="31 Rectángulo">
            <a:extLst>
              <a:ext uri="{FF2B5EF4-FFF2-40B4-BE49-F238E27FC236}">
                <a16:creationId xmlns:a16="http://schemas.microsoft.com/office/drawing/2014/main" id="{1A2B9B46-AEC4-4297-84C2-054DA6224A12}"/>
              </a:ext>
            </a:extLst>
          </p:cNvPr>
          <p:cNvSpPr/>
          <p:nvPr/>
        </p:nvSpPr>
        <p:spPr bwMode="auto">
          <a:xfrm>
            <a:off x="719403" y="5322224"/>
            <a:ext cx="4742806" cy="674938"/>
          </a:xfrm>
          <a:prstGeom prst="rect">
            <a:avLst/>
          </a:prstGeom>
          <a:solidFill>
            <a:schemeClr val="accent5">
              <a:lumMod val="60000"/>
              <a:lumOff val="40000"/>
            </a:schemeClr>
          </a:solidFill>
          <a:ln>
            <a:noFill/>
          </a:ln>
          <a:effectLst/>
        </p:spPr>
        <p:txBody>
          <a:bodyPr lIns="0" tIns="0" rIns="0" bIns="0" rtlCol="0" anchor="ctr"/>
          <a:lstStyle/>
          <a:p>
            <a:pPr algn="ctr" defTabSz="1208049"/>
            <a:endParaRPr lang="es-SV" sz="900">
              <a:solidFill>
                <a:srgbClr val="000000"/>
              </a:solidFill>
            </a:endParaRPr>
          </a:p>
        </p:txBody>
      </p:sp>
      <p:grpSp>
        <p:nvGrpSpPr>
          <p:cNvPr id="68" name="3 Grupo">
            <a:extLst>
              <a:ext uri="{FF2B5EF4-FFF2-40B4-BE49-F238E27FC236}">
                <a16:creationId xmlns:a16="http://schemas.microsoft.com/office/drawing/2014/main" id="{B5E05DA3-BB1A-43E9-BA60-EF1B9A613870}"/>
              </a:ext>
            </a:extLst>
          </p:cNvPr>
          <p:cNvGrpSpPr>
            <a:grpSpLocks noChangeAspect="1"/>
          </p:cNvGrpSpPr>
          <p:nvPr/>
        </p:nvGrpSpPr>
        <p:grpSpPr>
          <a:xfrm>
            <a:off x="1840814" y="2149739"/>
            <a:ext cx="905896" cy="905823"/>
            <a:chOff x="13700015" y="2693328"/>
            <a:chExt cx="3600703" cy="3600418"/>
          </a:xfrm>
        </p:grpSpPr>
        <p:sp>
          <p:nvSpPr>
            <p:cNvPr id="69" name="4 Elipse">
              <a:extLst>
                <a:ext uri="{FF2B5EF4-FFF2-40B4-BE49-F238E27FC236}">
                  <a16:creationId xmlns:a16="http://schemas.microsoft.com/office/drawing/2014/main" id="{A5C9EF72-DAF7-4DF3-8FC4-65691A9B1A59}"/>
                </a:ext>
              </a:extLst>
            </p:cNvPr>
            <p:cNvSpPr/>
            <p:nvPr/>
          </p:nvSpPr>
          <p:spPr>
            <a:xfrm>
              <a:off x="13700015" y="2693328"/>
              <a:ext cx="3600703" cy="3600418"/>
            </a:xfrm>
            <a:prstGeom prst="teardrop">
              <a:avLst/>
            </a:prstGeom>
            <a:solidFill>
              <a:schemeClr val="bg1"/>
            </a:solidFill>
            <a:ln w="3175" cap="rnd" cmpd="sng">
              <a:noFill/>
              <a:bevel/>
            </a:ln>
            <a:effectLst>
              <a:outerShdw blurRad="63500" sx="102000" sy="102000" algn="ctr" rotWithShape="0">
                <a:prstClr val="black">
                  <a:alpha val="40000"/>
                </a:prstClr>
              </a:outerShdw>
            </a:effectLst>
            <a:scene3d>
              <a:camera prst="orthographicFront"/>
              <a:lightRig rig="contrasting" dir="t"/>
            </a:scene3d>
            <a:sp3d prstMaterial="metal">
              <a:bevelT w="0" h="25400" prst="coolSlant"/>
              <a:contourClr>
                <a:srgbClr val="BEC7CC"/>
              </a:contourClr>
            </a:sp3d>
          </p:spPr>
          <p:style>
            <a:lnRef idx="2">
              <a:schemeClr val="accent1">
                <a:shade val="50000"/>
              </a:schemeClr>
            </a:lnRef>
            <a:fillRef idx="1">
              <a:schemeClr val="accent1"/>
            </a:fillRef>
            <a:effectRef idx="0">
              <a:schemeClr val="accent1"/>
            </a:effectRef>
            <a:fontRef idx="minor">
              <a:schemeClr val="lt1"/>
            </a:fontRef>
          </p:style>
          <p:txBody>
            <a:bodyPr lIns="91364" tIns="45684" rIns="91364" bIns="45684" rtlCol="0" anchor="ctr"/>
            <a:lstStyle/>
            <a:p>
              <a:pPr algn="ctr" defTabSz="1208049"/>
              <a:endParaRPr lang="es-MX" sz="2000">
                <a:solidFill>
                  <a:srgbClr val="000000">
                    <a:lumMod val="75000"/>
                    <a:lumOff val="25000"/>
                  </a:srgb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70" name="5 Elipse">
              <a:extLst>
                <a:ext uri="{FF2B5EF4-FFF2-40B4-BE49-F238E27FC236}">
                  <a16:creationId xmlns:a16="http://schemas.microsoft.com/office/drawing/2014/main" id="{1440C19D-D35A-442D-A938-ACFE797D5E01}"/>
                </a:ext>
              </a:extLst>
            </p:cNvPr>
            <p:cNvSpPr/>
            <p:nvPr/>
          </p:nvSpPr>
          <p:spPr>
            <a:xfrm>
              <a:off x="14085141" y="3111415"/>
              <a:ext cx="2830451" cy="2764246"/>
            </a:xfrm>
            <a:prstGeom prst="teardrop">
              <a:avLst/>
            </a:prstGeom>
            <a:solidFill>
              <a:schemeClr val="bg1"/>
            </a:solidFill>
            <a:ln w="19050">
              <a:noFill/>
            </a:ln>
            <a:effectLst>
              <a:outerShdw blurRad="469900" dist="203200" dir="7800000" sx="102000" sy="102000" algn="tr" rotWithShape="0">
                <a:prstClr val="black">
                  <a:alpha val="60000"/>
                </a:prstClr>
              </a:outerShdw>
            </a:effectLst>
            <a:scene3d>
              <a:camera prst="orthographicFront">
                <a:rot lat="0" lon="0" rev="0"/>
              </a:camera>
              <a:lightRig rig="soft" dir="t">
                <a:rot lat="0" lon="0" rev="21594000"/>
              </a:lightRig>
            </a:scene3d>
            <a:sp3d extrusionH="69850">
              <a:bevelT w="38100" h="95250"/>
              <a:bevelB w="0" h="0"/>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0" tIns="45684" rIns="0" bIns="45684" rtlCol="0" anchor="ctr"/>
            <a:lstStyle/>
            <a:p>
              <a:pPr algn="ctr" defTabSz="1208049"/>
              <a:r>
                <a:rPr lang="es-MX" sz="3000" b="1" dirty="0">
                  <a:solidFill>
                    <a:srgbClr val="000000">
                      <a:lumMod val="75000"/>
                      <a:lumOff val="25000"/>
                    </a:srgbClr>
                  </a:solidFill>
                  <a:latin typeface="Open Sans Extrabold" panose="020B0906030804020204" pitchFamily="34" charset="0"/>
                  <a:ea typeface="Open Sans Extrabold" panose="020B0906030804020204" pitchFamily="34" charset="0"/>
                  <a:cs typeface="Open Sans Extrabold" panose="020B0906030804020204" pitchFamily="34" charset="0"/>
                </a:rPr>
                <a:t>01</a:t>
              </a:r>
              <a:endParaRPr lang="es-MX" sz="900" b="1" dirty="0">
                <a:solidFill>
                  <a:srgbClr val="000000">
                    <a:lumMod val="75000"/>
                    <a:lumOff val="25000"/>
                  </a:srgb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71" name="11 Grupo">
            <a:extLst>
              <a:ext uri="{FF2B5EF4-FFF2-40B4-BE49-F238E27FC236}">
                <a16:creationId xmlns:a16="http://schemas.microsoft.com/office/drawing/2014/main" id="{0BFBCD73-417F-4574-ADF5-0D8918B09217}"/>
              </a:ext>
            </a:extLst>
          </p:cNvPr>
          <p:cNvGrpSpPr>
            <a:grpSpLocks noChangeAspect="1"/>
          </p:cNvGrpSpPr>
          <p:nvPr/>
        </p:nvGrpSpPr>
        <p:grpSpPr>
          <a:xfrm>
            <a:off x="1840814" y="3206503"/>
            <a:ext cx="905896" cy="905823"/>
            <a:chOff x="13700015" y="2693328"/>
            <a:chExt cx="3600703" cy="3600418"/>
          </a:xfrm>
        </p:grpSpPr>
        <p:sp>
          <p:nvSpPr>
            <p:cNvPr id="72" name="4 Elipse">
              <a:extLst>
                <a:ext uri="{FF2B5EF4-FFF2-40B4-BE49-F238E27FC236}">
                  <a16:creationId xmlns:a16="http://schemas.microsoft.com/office/drawing/2014/main" id="{8F78EF40-AFA0-4334-BCEE-AE2F81408FF0}"/>
                </a:ext>
              </a:extLst>
            </p:cNvPr>
            <p:cNvSpPr/>
            <p:nvPr/>
          </p:nvSpPr>
          <p:spPr>
            <a:xfrm>
              <a:off x="13700015" y="2693328"/>
              <a:ext cx="3600703" cy="3600418"/>
            </a:xfrm>
            <a:prstGeom prst="teardrop">
              <a:avLst/>
            </a:prstGeom>
            <a:solidFill>
              <a:schemeClr val="bg1"/>
            </a:solidFill>
            <a:ln w="3175" cap="rnd" cmpd="sng">
              <a:noFill/>
              <a:bevel/>
            </a:ln>
            <a:effectLst>
              <a:outerShdw blurRad="63500" sx="102000" sy="102000" algn="ctr" rotWithShape="0">
                <a:prstClr val="black">
                  <a:alpha val="40000"/>
                </a:prstClr>
              </a:outerShdw>
            </a:effectLst>
            <a:scene3d>
              <a:camera prst="orthographicFront"/>
              <a:lightRig rig="contrasting" dir="t"/>
            </a:scene3d>
            <a:sp3d prstMaterial="metal">
              <a:bevelT w="0" h="25400" prst="coolSlant"/>
              <a:contourClr>
                <a:srgbClr val="BEC7CC"/>
              </a:contourClr>
            </a:sp3d>
          </p:spPr>
          <p:style>
            <a:lnRef idx="2">
              <a:schemeClr val="accent1">
                <a:shade val="50000"/>
              </a:schemeClr>
            </a:lnRef>
            <a:fillRef idx="1">
              <a:schemeClr val="accent1"/>
            </a:fillRef>
            <a:effectRef idx="0">
              <a:schemeClr val="accent1"/>
            </a:effectRef>
            <a:fontRef idx="minor">
              <a:schemeClr val="lt1"/>
            </a:fontRef>
          </p:style>
          <p:txBody>
            <a:bodyPr lIns="91364" tIns="45684" rIns="91364" bIns="45684" rtlCol="0" anchor="ctr"/>
            <a:lstStyle/>
            <a:p>
              <a:pPr algn="ctr" defTabSz="1208049"/>
              <a:endParaRPr lang="es-MX" sz="2000">
                <a:solidFill>
                  <a:srgbClr val="000000">
                    <a:lumMod val="75000"/>
                    <a:lumOff val="25000"/>
                  </a:srgb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73" name="5 Elipse">
              <a:extLst>
                <a:ext uri="{FF2B5EF4-FFF2-40B4-BE49-F238E27FC236}">
                  <a16:creationId xmlns:a16="http://schemas.microsoft.com/office/drawing/2014/main" id="{06A27A55-F9C0-4027-A754-9CB6E0DB8F5F}"/>
                </a:ext>
              </a:extLst>
            </p:cNvPr>
            <p:cNvSpPr/>
            <p:nvPr/>
          </p:nvSpPr>
          <p:spPr>
            <a:xfrm>
              <a:off x="14085141" y="3111415"/>
              <a:ext cx="2830451" cy="2764246"/>
            </a:xfrm>
            <a:prstGeom prst="teardrop">
              <a:avLst/>
            </a:prstGeom>
            <a:solidFill>
              <a:schemeClr val="bg1"/>
            </a:solidFill>
            <a:ln w="19050">
              <a:noFill/>
            </a:ln>
            <a:effectLst>
              <a:outerShdw blurRad="469900" dist="203200" dir="7800000" sx="102000" sy="102000" algn="tr" rotWithShape="0">
                <a:prstClr val="black">
                  <a:alpha val="60000"/>
                </a:prstClr>
              </a:outerShdw>
            </a:effectLst>
            <a:scene3d>
              <a:camera prst="orthographicFront">
                <a:rot lat="0" lon="0" rev="0"/>
              </a:camera>
              <a:lightRig rig="soft" dir="t">
                <a:rot lat="0" lon="0" rev="21594000"/>
              </a:lightRig>
            </a:scene3d>
            <a:sp3d extrusionH="69850">
              <a:bevelT w="38100" h="95250"/>
              <a:bevelB w="0" h="0"/>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0" tIns="45684" rIns="0" bIns="45684" rtlCol="0" anchor="ctr"/>
            <a:lstStyle/>
            <a:p>
              <a:pPr algn="ctr" defTabSz="1208049"/>
              <a:r>
                <a:rPr lang="es-MX" sz="3000" b="1" dirty="0">
                  <a:solidFill>
                    <a:srgbClr val="000000">
                      <a:lumMod val="75000"/>
                      <a:lumOff val="25000"/>
                    </a:srgbClr>
                  </a:solidFill>
                  <a:latin typeface="Open Sans Extrabold" panose="020B0906030804020204" pitchFamily="34" charset="0"/>
                  <a:ea typeface="Open Sans Extrabold" panose="020B0906030804020204" pitchFamily="34" charset="0"/>
                  <a:cs typeface="Open Sans Extrabold" panose="020B0906030804020204" pitchFamily="34" charset="0"/>
                </a:rPr>
                <a:t>02</a:t>
              </a:r>
              <a:endParaRPr lang="es-MX" sz="900" b="1" dirty="0">
                <a:solidFill>
                  <a:srgbClr val="000000">
                    <a:lumMod val="75000"/>
                    <a:lumOff val="25000"/>
                  </a:srgb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74" name="14 Grupo">
            <a:extLst>
              <a:ext uri="{FF2B5EF4-FFF2-40B4-BE49-F238E27FC236}">
                <a16:creationId xmlns:a16="http://schemas.microsoft.com/office/drawing/2014/main" id="{B752256F-2C1C-4CFB-8F1A-24B274CAE72B}"/>
              </a:ext>
            </a:extLst>
          </p:cNvPr>
          <p:cNvGrpSpPr>
            <a:grpSpLocks noChangeAspect="1"/>
          </p:cNvGrpSpPr>
          <p:nvPr/>
        </p:nvGrpSpPr>
        <p:grpSpPr>
          <a:xfrm>
            <a:off x="1840814" y="4264730"/>
            <a:ext cx="905896" cy="905823"/>
            <a:chOff x="13700015" y="2693328"/>
            <a:chExt cx="3600703" cy="3600418"/>
          </a:xfrm>
        </p:grpSpPr>
        <p:sp>
          <p:nvSpPr>
            <p:cNvPr id="75" name="4 Elipse">
              <a:extLst>
                <a:ext uri="{FF2B5EF4-FFF2-40B4-BE49-F238E27FC236}">
                  <a16:creationId xmlns:a16="http://schemas.microsoft.com/office/drawing/2014/main" id="{BDAAACD5-3119-44DA-9F34-93B00D739AAD}"/>
                </a:ext>
              </a:extLst>
            </p:cNvPr>
            <p:cNvSpPr/>
            <p:nvPr/>
          </p:nvSpPr>
          <p:spPr>
            <a:xfrm>
              <a:off x="13700015" y="2693328"/>
              <a:ext cx="3600703" cy="3600418"/>
            </a:xfrm>
            <a:prstGeom prst="teardrop">
              <a:avLst/>
            </a:prstGeom>
            <a:solidFill>
              <a:schemeClr val="bg1"/>
            </a:solidFill>
            <a:ln w="3175" cap="rnd" cmpd="sng">
              <a:noFill/>
              <a:bevel/>
            </a:ln>
            <a:effectLst>
              <a:outerShdw blurRad="63500" sx="102000" sy="102000" algn="ctr" rotWithShape="0">
                <a:prstClr val="black">
                  <a:alpha val="40000"/>
                </a:prstClr>
              </a:outerShdw>
            </a:effectLst>
            <a:scene3d>
              <a:camera prst="orthographicFront"/>
              <a:lightRig rig="contrasting" dir="t"/>
            </a:scene3d>
            <a:sp3d prstMaterial="metal">
              <a:bevelT w="0" h="25400" prst="coolSlant"/>
              <a:contourClr>
                <a:srgbClr val="BEC7CC"/>
              </a:contourClr>
            </a:sp3d>
          </p:spPr>
          <p:style>
            <a:lnRef idx="2">
              <a:schemeClr val="accent1">
                <a:shade val="50000"/>
              </a:schemeClr>
            </a:lnRef>
            <a:fillRef idx="1">
              <a:schemeClr val="accent1"/>
            </a:fillRef>
            <a:effectRef idx="0">
              <a:schemeClr val="accent1"/>
            </a:effectRef>
            <a:fontRef idx="minor">
              <a:schemeClr val="lt1"/>
            </a:fontRef>
          </p:style>
          <p:txBody>
            <a:bodyPr lIns="91364" tIns="45684" rIns="91364" bIns="45684" rtlCol="0" anchor="ctr"/>
            <a:lstStyle/>
            <a:p>
              <a:pPr algn="ctr" defTabSz="1208049"/>
              <a:endParaRPr lang="es-MX" sz="2000">
                <a:solidFill>
                  <a:srgbClr val="000000">
                    <a:lumMod val="75000"/>
                    <a:lumOff val="25000"/>
                  </a:srgb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76" name="5 Elipse">
              <a:extLst>
                <a:ext uri="{FF2B5EF4-FFF2-40B4-BE49-F238E27FC236}">
                  <a16:creationId xmlns:a16="http://schemas.microsoft.com/office/drawing/2014/main" id="{A7C80537-254F-449F-9DD5-6D037D30D29F}"/>
                </a:ext>
              </a:extLst>
            </p:cNvPr>
            <p:cNvSpPr/>
            <p:nvPr/>
          </p:nvSpPr>
          <p:spPr>
            <a:xfrm>
              <a:off x="14085141" y="3111415"/>
              <a:ext cx="2830451" cy="2764246"/>
            </a:xfrm>
            <a:prstGeom prst="teardrop">
              <a:avLst/>
            </a:prstGeom>
            <a:solidFill>
              <a:schemeClr val="bg1"/>
            </a:solidFill>
            <a:ln w="19050">
              <a:noFill/>
            </a:ln>
            <a:effectLst>
              <a:outerShdw blurRad="469900" dist="203200" dir="7800000" sx="102000" sy="102000" algn="tr" rotWithShape="0">
                <a:prstClr val="black">
                  <a:alpha val="60000"/>
                </a:prstClr>
              </a:outerShdw>
            </a:effectLst>
            <a:scene3d>
              <a:camera prst="orthographicFront">
                <a:rot lat="0" lon="0" rev="0"/>
              </a:camera>
              <a:lightRig rig="soft" dir="t">
                <a:rot lat="0" lon="0" rev="21594000"/>
              </a:lightRig>
            </a:scene3d>
            <a:sp3d extrusionH="69850">
              <a:bevelT w="38100" h="95250"/>
              <a:bevelB w="0" h="0"/>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0" tIns="45684" rIns="0" bIns="45684" rtlCol="0" anchor="ctr"/>
            <a:lstStyle/>
            <a:p>
              <a:pPr algn="ctr" defTabSz="1208049"/>
              <a:r>
                <a:rPr lang="es-MX" sz="3000" b="1" dirty="0">
                  <a:solidFill>
                    <a:srgbClr val="000000">
                      <a:lumMod val="75000"/>
                      <a:lumOff val="25000"/>
                    </a:srgbClr>
                  </a:solidFill>
                  <a:latin typeface="Open Sans Extrabold" panose="020B0906030804020204" pitchFamily="34" charset="0"/>
                  <a:ea typeface="Open Sans Extrabold" panose="020B0906030804020204" pitchFamily="34" charset="0"/>
                  <a:cs typeface="Open Sans Extrabold" panose="020B0906030804020204" pitchFamily="34" charset="0"/>
                </a:rPr>
                <a:t>03</a:t>
              </a:r>
              <a:endParaRPr lang="es-MX" sz="900" b="1" dirty="0">
                <a:solidFill>
                  <a:srgbClr val="000000">
                    <a:lumMod val="75000"/>
                    <a:lumOff val="25000"/>
                  </a:srgb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77" name="17 Grupo">
            <a:extLst>
              <a:ext uri="{FF2B5EF4-FFF2-40B4-BE49-F238E27FC236}">
                <a16:creationId xmlns:a16="http://schemas.microsoft.com/office/drawing/2014/main" id="{3ED43E2A-D9AC-4D78-B3AA-ADA1CA8D9324}"/>
              </a:ext>
            </a:extLst>
          </p:cNvPr>
          <p:cNvGrpSpPr>
            <a:grpSpLocks noChangeAspect="1"/>
          </p:cNvGrpSpPr>
          <p:nvPr/>
        </p:nvGrpSpPr>
        <p:grpSpPr>
          <a:xfrm>
            <a:off x="1840814" y="5322224"/>
            <a:ext cx="905896" cy="905823"/>
            <a:chOff x="13700015" y="2693328"/>
            <a:chExt cx="3600703" cy="3600418"/>
          </a:xfrm>
        </p:grpSpPr>
        <p:sp>
          <p:nvSpPr>
            <p:cNvPr id="78" name="4 Elipse">
              <a:extLst>
                <a:ext uri="{FF2B5EF4-FFF2-40B4-BE49-F238E27FC236}">
                  <a16:creationId xmlns:a16="http://schemas.microsoft.com/office/drawing/2014/main" id="{DD5C5002-EEC3-4D4C-A4AC-03BA24DEB5EC}"/>
                </a:ext>
              </a:extLst>
            </p:cNvPr>
            <p:cNvSpPr/>
            <p:nvPr/>
          </p:nvSpPr>
          <p:spPr>
            <a:xfrm>
              <a:off x="13700015" y="2693328"/>
              <a:ext cx="3600703" cy="3600418"/>
            </a:xfrm>
            <a:prstGeom prst="teardrop">
              <a:avLst/>
            </a:prstGeom>
            <a:solidFill>
              <a:schemeClr val="bg1"/>
            </a:solidFill>
            <a:ln w="3175" cap="rnd" cmpd="sng">
              <a:noFill/>
              <a:bevel/>
            </a:ln>
            <a:effectLst>
              <a:outerShdw blurRad="63500" sx="102000" sy="102000" algn="ctr" rotWithShape="0">
                <a:prstClr val="black">
                  <a:alpha val="40000"/>
                </a:prstClr>
              </a:outerShdw>
            </a:effectLst>
            <a:scene3d>
              <a:camera prst="orthographicFront"/>
              <a:lightRig rig="contrasting" dir="t"/>
            </a:scene3d>
            <a:sp3d prstMaterial="metal">
              <a:bevelT w="0" h="25400" prst="coolSlant"/>
              <a:contourClr>
                <a:srgbClr val="BEC7CC"/>
              </a:contourClr>
            </a:sp3d>
          </p:spPr>
          <p:style>
            <a:lnRef idx="2">
              <a:schemeClr val="accent1">
                <a:shade val="50000"/>
              </a:schemeClr>
            </a:lnRef>
            <a:fillRef idx="1">
              <a:schemeClr val="accent1"/>
            </a:fillRef>
            <a:effectRef idx="0">
              <a:schemeClr val="accent1"/>
            </a:effectRef>
            <a:fontRef idx="minor">
              <a:schemeClr val="lt1"/>
            </a:fontRef>
          </p:style>
          <p:txBody>
            <a:bodyPr lIns="91364" tIns="45684" rIns="91364" bIns="45684" rtlCol="0" anchor="ctr"/>
            <a:lstStyle/>
            <a:p>
              <a:pPr algn="ctr" defTabSz="1208049"/>
              <a:endParaRPr lang="es-MX" sz="2000">
                <a:solidFill>
                  <a:srgbClr val="000000">
                    <a:lumMod val="75000"/>
                    <a:lumOff val="25000"/>
                  </a:srgb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79" name="5 Elipse">
              <a:extLst>
                <a:ext uri="{FF2B5EF4-FFF2-40B4-BE49-F238E27FC236}">
                  <a16:creationId xmlns:a16="http://schemas.microsoft.com/office/drawing/2014/main" id="{A91E3710-8B0F-45AA-B457-980A43E51275}"/>
                </a:ext>
              </a:extLst>
            </p:cNvPr>
            <p:cNvSpPr/>
            <p:nvPr/>
          </p:nvSpPr>
          <p:spPr>
            <a:xfrm>
              <a:off x="14085141" y="3111415"/>
              <a:ext cx="2830451" cy="2764246"/>
            </a:xfrm>
            <a:prstGeom prst="teardrop">
              <a:avLst/>
            </a:prstGeom>
            <a:solidFill>
              <a:schemeClr val="bg1"/>
            </a:solidFill>
            <a:ln w="19050">
              <a:noFill/>
            </a:ln>
            <a:effectLst>
              <a:outerShdw blurRad="469900" dist="203200" dir="7800000" sx="102000" sy="102000" algn="tr" rotWithShape="0">
                <a:prstClr val="black">
                  <a:alpha val="60000"/>
                </a:prstClr>
              </a:outerShdw>
            </a:effectLst>
            <a:scene3d>
              <a:camera prst="orthographicFront">
                <a:rot lat="0" lon="0" rev="0"/>
              </a:camera>
              <a:lightRig rig="soft" dir="t">
                <a:rot lat="0" lon="0" rev="21594000"/>
              </a:lightRig>
            </a:scene3d>
            <a:sp3d extrusionH="69850">
              <a:bevelT w="38100" h="95250"/>
              <a:bevelB w="0" h="0"/>
              <a:extrusionClr>
                <a:schemeClr val="bg1"/>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lIns="0" tIns="45684" rIns="0" bIns="45684" rtlCol="0" anchor="ctr"/>
            <a:lstStyle/>
            <a:p>
              <a:pPr algn="ctr" defTabSz="1208049"/>
              <a:r>
                <a:rPr lang="es-MX" sz="3000" b="1" dirty="0">
                  <a:solidFill>
                    <a:srgbClr val="000000">
                      <a:lumMod val="75000"/>
                      <a:lumOff val="25000"/>
                    </a:srgbClr>
                  </a:solidFill>
                  <a:latin typeface="Open Sans Extrabold" panose="020B0906030804020204" pitchFamily="34" charset="0"/>
                  <a:ea typeface="Open Sans Extrabold" panose="020B0906030804020204" pitchFamily="34" charset="0"/>
                  <a:cs typeface="Open Sans Extrabold" panose="020B0906030804020204" pitchFamily="34" charset="0"/>
                </a:rPr>
                <a:t>04</a:t>
              </a:r>
              <a:endParaRPr lang="es-MX" sz="900" b="1" dirty="0">
                <a:solidFill>
                  <a:srgbClr val="000000">
                    <a:lumMod val="75000"/>
                    <a:lumOff val="25000"/>
                  </a:srgb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cxnSp>
        <p:nvCxnSpPr>
          <p:cNvPr id="80" name="58 Conector recto">
            <a:extLst>
              <a:ext uri="{FF2B5EF4-FFF2-40B4-BE49-F238E27FC236}">
                <a16:creationId xmlns:a16="http://schemas.microsoft.com/office/drawing/2014/main" id="{4F00A79E-25AE-448E-B32F-3260E0C31EFE}"/>
              </a:ext>
            </a:extLst>
          </p:cNvPr>
          <p:cNvCxnSpPr/>
          <p:nvPr/>
        </p:nvCxnSpPr>
        <p:spPr>
          <a:xfrm flipH="1">
            <a:off x="3712718" y="2884801"/>
            <a:ext cx="2519707" cy="0"/>
          </a:xfrm>
          <a:prstGeom prst="line">
            <a:avLst/>
          </a:prstGeom>
          <a:noFill/>
          <a:ln w="28575">
            <a:gradFill>
              <a:gsLst>
                <a:gs pos="0">
                  <a:schemeClr val="bg1">
                    <a:lumMod val="95000"/>
                    <a:alpha val="15000"/>
                  </a:schemeClr>
                </a:gs>
                <a:gs pos="70000">
                  <a:schemeClr val="bg1">
                    <a:lumMod val="65000"/>
                  </a:schemeClr>
                </a:gs>
                <a:gs pos="30000">
                  <a:schemeClr val="bg1">
                    <a:lumMod val="65000"/>
                  </a:schemeClr>
                </a:gs>
                <a:gs pos="100000">
                  <a:schemeClr val="bg1">
                    <a:lumMod val="95000"/>
                    <a:alpha val="15000"/>
                  </a:schemeClr>
                </a:gs>
              </a:gsLst>
              <a:lin ang="0" scaled="0"/>
            </a:gradFill>
          </a:ln>
          <a:effectLst/>
        </p:spPr>
      </p:cxnSp>
      <p:cxnSp>
        <p:nvCxnSpPr>
          <p:cNvPr id="81" name="58 Conector recto">
            <a:extLst>
              <a:ext uri="{FF2B5EF4-FFF2-40B4-BE49-F238E27FC236}">
                <a16:creationId xmlns:a16="http://schemas.microsoft.com/office/drawing/2014/main" id="{20E42DA1-6354-4F5B-B7B1-EEB5D66EBB97}"/>
              </a:ext>
            </a:extLst>
          </p:cNvPr>
          <p:cNvCxnSpPr/>
          <p:nvPr/>
        </p:nvCxnSpPr>
        <p:spPr>
          <a:xfrm flipH="1">
            <a:off x="3712718" y="2074075"/>
            <a:ext cx="2519707" cy="0"/>
          </a:xfrm>
          <a:prstGeom prst="line">
            <a:avLst/>
          </a:prstGeom>
          <a:noFill/>
          <a:ln w="28575">
            <a:gradFill>
              <a:gsLst>
                <a:gs pos="0">
                  <a:schemeClr val="bg1">
                    <a:lumMod val="95000"/>
                    <a:alpha val="15000"/>
                  </a:schemeClr>
                </a:gs>
                <a:gs pos="70000">
                  <a:schemeClr val="bg1">
                    <a:lumMod val="65000"/>
                  </a:schemeClr>
                </a:gs>
                <a:gs pos="30000">
                  <a:schemeClr val="bg1">
                    <a:lumMod val="65000"/>
                  </a:schemeClr>
                </a:gs>
                <a:gs pos="100000">
                  <a:schemeClr val="bg1">
                    <a:lumMod val="95000"/>
                    <a:alpha val="15000"/>
                  </a:schemeClr>
                </a:gs>
              </a:gsLst>
              <a:lin ang="0" scaled="0"/>
            </a:gradFill>
          </a:ln>
          <a:effectLst/>
        </p:spPr>
      </p:cxnSp>
      <p:sp>
        <p:nvSpPr>
          <p:cNvPr id="82" name="Textbox 1">
            <a:extLst>
              <a:ext uri="{FF2B5EF4-FFF2-40B4-BE49-F238E27FC236}">
                <a16:creationId xmlns:a16="http://schemas.microsoft.com/office/drawing/2014/main" id="{278B48ED-CE92-4FC9-90A3-A7BCBCD8266D}"/>
              </a:ext>
            </a:extLst>
          </p:cNvPr>
          <p:cNvSpPr/>
          <p:nvPr/>
        </p:nvSpPr>
        <p:spPr>
          <a:xfrm>
            <a:off x="4154541" y="2253173"/>
            <a:ext cx="3854115" cy="468275"/>
          </a:xfrm>
          <a:prstGeom prst="rect">
            <a:avLst/>
          </a:prstGeom>
        </p:spPr>
        <p:txBody>
          <a:bodyPr wrap="square" lIns="120846" tIns="60423" rIns="120846" bIns="60423">
            <a:spAutoFit/>
          </a:bodyPr>
          <a:lstStyle/>
          <a:p>
            <a:pPr defTabSz="1208049">
              <a:lnSpc>
                <a:spcPct val="125000"/>
              </a:lnSpc>
            </a:pPr>
            <a:r>
              <a:rPr lang="fr-FR" kern="1000" dirty="0" err="1">
                <a:solidFill>
                  <a:srgbClr val="1F1F1F"/>
                </a:solidFill>
                <a:latin typeface="Bell MT" panose="02020503060305020303" pitchFamily="18" charset="0"/>
                <a:ea typeface="Open Sans Condensed" panose="020B0604020202020204" charset="0"/>
                <a:cs typeface="Open Sans Condensed" panose="020B0604020202020204" charset="0"/>
              </a:rPr>
              <a:t>Project’s</a:t>
            </a:r>
            <a:r>
              <a:rPr lang="fr-FR" kern="1000" dirty="0">
                <a:solidFill>
                  <a:srgbClr val="1F1F1F"/>
                </a:solidFill>
                <a:latin typeface="Bell MT" panose="02020503060305020303" pitchFamily="18" charset="0"/>
                <a:ea typeface="Open Sans Condensed" panose="020B0604020202020204" charset="0"/>
                <a:cs typeface="Open Sans Condensed" panose="020B0604020202020204" charset="0"/>
              </a:rPr>
              <a:t> commission </a:t>
            </a:r>
            <a:r>
              <a:rPr lang="fr-FR" kern="1000" dirty="0" err="1">
                <a:solidFill>
                  <a:srgbClr val="1F1F1F"/>
                </a:solidFill>
                <a:latin typeface="Bell MT" panose="02020503060305020303" pitchFamily="18" charset="0"/>
                <a:ea typeface="Open Sans Condensed" panose="020B0604020202020204" charset="0"/>
                <a:cs typeface="Open Sans Condensed" panose="020B0604020202020204" charset="0"/>
              </a:rPr>
              <a:t>year</a:t>
            </a:r>
            <a:r>
              <a:rPr lang="fr-FR" kern="1000" dirty="0">
                <a:solidFill>
                  <a:srgbClr val="1F1F1F"/>
                </a:solidFill>
                <a:latin typeface="Bell MT" panose="02020503060305020303" pitchFamily="18" charset="0"/>
                <a:ea typeface="Open Sans Condensed" panose="020B0604020202020204" charset="0"/>
                <a:cs typeface="Open Sans Condensed" panose="020B0604020202020204" charset="0"/>
              </a:rPr>
              <a:t> : 2022</a:t>
            </a:r>
          </a:p>
        </p:txBody>
      </p:sp>
      <p:cxnSp>
        <p:nvCxnSpPr>
          <p:cNvPr id="83" name="58 Conector recto">
            <a:extLst>
              <a:ext uri="{FF2B5EF4-FFF2-40B4-BE49-F238E27FC236}">
                <a16:creationId xmlns:a16="http://schemas.microsoft.com/office/drawing/2014/main" id="{D37B4C2E-745C-4F12-9CFB-00E98D3C9437}"/>
              </a:ext>
            </a:extLst>
          </p:cNvPr>
          <p:cNvCxnSpPr/>
          <p:nvPr/>
        </p:nvCxnSpPr>
        <p:spPr>
          <a:xfrm flipH="1">
            <a:off x="4117716" y="3952198"/>
            <a:ext cx="2519707" cy="0"/>
          </a:xfrm>
          <a:prstGeom prst="line">
            <a:avLst/>
          </a:prstGeom>
          <a:noFill/>
          <a:ln w="28575">
            <a:gradFill>
              <a:gsLst>
                <a:gs pos="0">
                  <a:schemeClr val="bg1">
                    <a:lumMod val="95000"/>
                    <a:alpha val="15000"/>
                  </a:schemeClr>
                </a:gs>
                <a:gs pos="70000">
                  <a:schemeClr val="bg1">
                    <a:lumMod val="65000"/>
                  </a:schemeClr>
                </a:gs>
                <a:gs pos="30000">
                  <a:schemeClr val="bg1">
                    <a:lumMod val="65000"/>
                  </a:schemeClr>
                </a:gs>
                <a:gs pos="100000">
                  <a:schemeClr val="bg1">
                    <a:lumMod val="95000"/>
                    <a:alpha val="15000"/>
                  </a:schemeClr>
                </a:gs>
              </a:gsLst>
              <a:lin ang="0" scaled="0"/>
            </a:gradFill>
          </a:ln>
          <a:effectLst/>
        </p:spPr>
      </p:cxnSp>
      <p:cxnSp>
        <p:nvCxnSpPr>
          <p:cNvPr id="84" name="50 Conector recto">
            <a:extLst>
              <a:ext uri="{FF2B5EF4-FFF2-40B4-BE49-F238E27FC236}">
                <a16:creationId xmlns:a16="http://schemas.microsoft.com/office/drawing/2014/main" id="{5E16D3F7-38D5-4D82-B73E-1F3FE15772A3}"/>
              </a:ext>
            </a:extLst>
          </p:cNvPr>
          <p:cNvCxnSpPr/>
          <p:nvPr/>
        </p:nvCxnSpPr>
        <p:spPr>
          <a:xfrm flipH="1">
            <a:off x="4117716" y="3120207"/>
            <a:ext cx="2519707" cy="0"/>
          </a:xfrm>
          <a:prstGeom prst="line">
            <a:avLst/>
          </a:prstGeom>
          <a:noFill/>
          <a:ln w="28575">
            <a:gradFill>
              <a:gsLst>
                <a:gs pos="0">
                  <a:schemeClr val="bg1">
                    <a:lumMod val="95000"/>
                    <a:alpha val="15000"/>
                  </a:schemeClr>
                </a:gs>
                <a:gs pos="70000">
                  <a:schemeClr val="bg1">
                    <a:lumMod val="65000"/>
                  </a:schemeClr>
                </a:gs>
                <a:gs pos="30000">
                  <a:schemeClr val="bg1">
                    <a:lumMod val="65000"/>
                  </a:schemeClr>
                </a:gs>
                <a:gs pos="100000">
                  <a:schemeClr val="bg1">
                    <a:lumMod val="95000"/>
                    <a:alpha val="15000"/>
                  </a:schemeClr>
                </a:gs>
              </a:gsLst>
              <a:lin ang="0" scaled="0"/>
            </a:gradFill>
          </a:ln>
          <a:effectLst/>
        </p:spPr>
      </p:cxnSp>
      <p:sp>
        <p:nvSpPr>
          <p:cNvPr id="85" name="Textbox 1">
            <a:extLst>
              <a:ext uri="{FF2B5EF4-FFF2-40B4-BE49-F238E27FC236}">
                <a16:creationId xmlns:a16="http://schemas.microsoft.com/office/drawing/2014/main" id="{9E0AFC8D-40E9-4D92-AB16-E2D88932A486}"/>
              </a:ext>
            </a:extLst>
          </p:cNvPr>
          <p:cNvSpPr/>
          <p:nvPr/>
        </p:nvSpPr>
        <p:spPr>
          <a:xfrm>
            <a:off x="4590215" y="3264933"/>
            <a:ext cx="3223502" cy="468275"/>
          </a:xfrm>
          <a:prstGeom prst="rect">
            <a:avLst/>
          </a:prstGeom>
        </p:spPr>
        <p:txBody>
          <a:bodyPr wrap="square" lIns="120846" tIns="60423" rIns="120846" bIns="60423">
            <a:spAutoFit/>
          </a:bodyPr>
          <a:lstStyle/>
          <a:p>
            <a:pPr defTabSz="1208049">
              <a:lnSpc>
                <a:spcPct val="125000"/>
              </a:lnSpc>
            </a:pPr>
            <a:r>
              <a:rPr lang="fr-FR" dirty="0" err="1">
                <a:solidFill>
                  <a:srgbClr val="000000"/>
                </a:solidFill>
                <a:latin typeface="Bell MT" panose="02020503060305020303" pitchFamily="18" charset="0"/>
              </a:rPr>
              <a:t>Lifetime</a:t>
            </a:r>
            <a:r>
              <a:rPr lang="fr-FR" dirty="0">
                <a:solidFill>
                  <a:srgbClr val="000000"/>
                </a:solidFill>
                <a:latin typeface="Bell MT" panose="02020503060305020303" pitchFamily="18" charset="0"/>
              </a:rPr>
              <a:t> : 20 </a:t>
            </a:r>
            <a:r>
              <a:rPr lang="fr-FR" dirty="0" err="1">
                <a:solidFill>
                  <a:srgbClr val="000000"/>
                </a:solidFill>
                <a:latin typeface="Bell MT" panose="02020503060305020303" pitchFamily="18" charset="0"/>
              </a:rPr>
              <a:t>years</a:t>
            </a:r>
            <a:r>
              <a:rPr lang="fr-FR" dirty="0">
                <a:solidFill>
                  <a:srgbClr val="000000"/>
                </a:solidFill>
                <a:latin typeface="Bell MT" panose="02020503060305020303" pitchFamily="18" charset="0"/>
              </a:rPr>
              <a:t>. </a:t>
            </a:r>
          </a:p>
        </p:txBody>
      </p:sp>
      <p:cxnSp>
        <p:nvCxnSpPr>
          <p:cNvPr id="86" name="58 Conector recto">
            <a:extLst>
              <a:ext uri="{FF2B5EF4-FFF2-40B4-BE49-F238E27FC236}">
                <a16:creationId xmlns:a16="http://schemas.microsoft.com/office/drawing/2014/main" id="{A57DE6EE-0BD4-46B1-930C-E71D4A67A98D}"/>
              </a:ext>
            </a:extLst>
          </p:cNvPr>
          <p:cNvCxnSpPr/>
          <p:nvPr/>
        </p:nvCxnSpPr>
        <p:spPr>
          <a:xfrm flipH="1">
            <a:off x="4590215" y="5021055"/>
            <a:ext cx="2519707" cy="0"/>
          </a:xfrm>
          <a:prstGeom prst="line">
            <a:avLst/>
          </a:prstGeom>
          <a:noFill/>
          <a:ln w="28575">
            <a:gradFill>
              <a:gsLst>
                <a:gs pos="0">
                  <a:schemeClr val="bg1">
                    <a:lumMod val="95000"/>
                    <a:alpha val="15000"/>
                  </a:schemeClr>
                </a:gs>
                <a:gs pos="70000">
                  <a:schemeClr val="bg1">
                    <a:lumMod val="65000"/>
                  </a:schemeClr>
                </a:gs>
                <a:gs pos="30000">
                  <a:schemeClr val="bg1">
                    <a:lumMod val="65000"/>
                  </a:schemeClr>
                </a:gs>
                <a:gs pos="100000">
                  <a:schemeClr val="bg1">
                    <a:lumMod val="95000"/>
                    <a:alpha val="15000"/>
                  </a:schemeClr>
                </a:gs>
              </a:gsLst>
              <a:lin ang="0" scaled="0"/>
            </a:gradFill>
          </a:ln>
          <a:effectLst/>
        </p:spPr>
      </p:cxnSp>
      <p:cxnSp>
        <p:nvCxnSpPr>
          <p:cNvPr id="87" name="53 Conector recto">
            <a:extLst>
              <a:ext uri="{FF2B5EF4-FFF2-40B4-BE49-F238E27FC236}">
                <a16:creationId xmlns:a16="http://schemas.microsoft.com/office/drawing/2014/main" id="{847B4F17-5FEF-4EFB-AA6F-DAD68ADF6A81}"/>
              </a:ext>
            </a:extLst>
          </p:cNvPr>
          <p:cNvCxnSpPr/>
          <p:nvPr/>
        </p:nvCxnSpPr>
        <p:spPr>
          <a:xfrm flipH="1">
            <a:off x="4590215" y="4199696"/>
            <a:ext cx="2519707" cy="0"/>
          </a:xfrm>
          <a:prstGeom prst="line">
            <a:avLst/>
          </a:prstGeom>
          <a:noFill/>
          <a:ln w="28575">
            <a:gradFill>
              <a:gsLst>
                <a:gs pos="0">
                  <a:schemeClr val="bg1">
                    <a:lumMod val="95000"/>
                    <a:alpha val="15000"/>
                  </a:schemeClr>
                </a:gs>
                <a:gs pos="70000">
                  <a:schemeClr val="bg1">
                    <a:lumMod val="65000"/>
                  </a:schemeClr>
                </a:gs>
                <a:gs pos="30000">
                  <a:schemeClr val="bg1">
                    <a:lumMod val="65000"/>
                  </a:schemeClr>
                </a:gs>
                <a:gs pos="100000">
                  <a:schemeClr val="bg1">
                    <a:lumMod val="95000"/>
                    <a:alpha val="15000"/>
                  </a:schemeClr>
                </a:gs>
              </a:gsLst>
              <a:lin ang="0" scaled="0"/>
            </a:gradFill>
          </a:ln>
          <a:effectLst/>
        </p:spPr>
      </p:cxnSp>
      <p:sp>
        <p:nvSpPr>
          <p:cNvPr id="88" name="Textbox 1">
            <a:extLst>
              <a:ext uri="{FF2B5EF4-FFF2-40B4-BE49-F238E27FC236}">
                <a16:creationId xmlns:a16="http://schemas.microsoft.com/office/drawing/2014/main" id="{8D9AA82C-EE37-4780-B2F9-C2321AB7A441}"/>
              </a:ext>
            </a:extLst>
          </p:cNvPr>
          <p:cNvSpPr/>
          <p:nvPr/>
        </p:nvSpPr>
        <p:spPr>
          <a:xfrm>
            <a:off x="5018946" y="4374130"/>
            <a:ext cx="6932223" cy="468275"/>
          </a:xfrm>
          <a:prstGeom prst="rect">
            <a:avLst/>
          </a:prstGeom>
        </p:spPr>
        <p:txBody>
          <a:bodyPr wrap="square" lIns="120846" tIns="60423" rIns="120846" bIns="60423">
            <a:spAutoFit/>
          </a:bodyPr>
          <a:lstStyle/>
          <a:p>
            <a:pPr defTabSz="1208049">
              <a:lnSpc>
                <a:spcPct val="125000"/>
              </a:lnSpc>
            </a:pPr>
            <a:r>
              <a:rPr lang="fr-FR" dirty="0" err="1">
                <a:solidFill>
                  <a:srgbClr val="000000"/>
                </a:solidFill>
                <a:latin typeface="Bell MT" panose="02020503060305020303" pitchFamily="18" charset="0"/>
              </a:rPr>
              <a:t>Annual</a:t>
            </a:r>
            <a:r>
              <a:rPr lang="fr-FR" dirty="0">
                <a:solidFill>
                  <a:srgbClr val="000000"/>
                </a:solidFill>
                <a:latin typeface="Bell MT" panose="02020503060305020303" pitchFamily="18" charset="0"/>
              </a:rPr>
              <a:t> </a:t>
            </a:r>
            <a:r>
              <a:rPr lang="fr-FR" dirty="0" err="1">
                <a:solidFill>
                  <a:srgbClr val="000000"/>
                </a:solidFill>
                <a:latin typeface="Bell MT" panose="02020503060305020303" pitchFamily="18" charset="0"/>
              </a:rPr>
              <a:t>growth</a:t>
            </a:r>
            <a:r>
              <a:rPr lang="fr-FR" dirty="0">
                <a:solidFill>
                  <a:srgbClr val="000000"/>
                </a:solidFill>
                <a:latin typeface="Bell MT" panose="02020503060305020303" pitchFamily="18" charset="0"/>
              </a:rPr>
              <a:t> rate : 3%. </a:t>
            </a:r>
            <a:endParaRPr lang="en-US" dirty="0">
              <a:solidFill>
                <a:srgbClr val="575757"/>
              </a:solidFill>
              <a:latin typeface="Bell MT" panose="02020503060305020303" pitchFamily="18" charset="0"/>
            </a:endParaRPr>
          </a:p>
        </p:txBody>
      </p:sp>
      <p:cxnSp>
        <p:nvCxnSpPr>
          <p:cNvPr id="89" name="58 Conector recto">
            <a:extLst>
              <a:ext uri="{FF2B5EF4-FFF2-40B4-BE49-F238E27FC236}">
                <a16:creationId xmlns:a16="http://schemas.microsoft.com/office/drawing/2014/main" id="{21F4E0D7-7283-491F-974D-B67DD94D5FEE}"/>
              </a:ext>
            </a:extLst>
          </p:cNvPr>
          <p:cNvCxnSpPr/>
          <p:nvPr/>
        </p:nvCxnSpPr>
        <p:spPr>
          <a:xfrm flipH="1">
            <a:off x="5040212" y="6078549"/>
            <a:ext cx="2519707" cy="0"/>
          </a:xfrm>
          <a:prstGeom prst="line">
            <a:avLst/>
          </a:prstGeom>
          <a:noFill/>
          <a:ln w="28575">
            <a:gradFill>
              <a:gsLst>
                <a:gs pos="0">
                  <a:schemeClr val="bg1">
                    <a:lumMod val="95000"/>
                    <a:alpha val="15000"/>
                  </a:schemeClr>
                </a:gs>
                <a:gs pos="70000">
                  <a:schemeClr val="bg1">
                    <a:lumMod val="65000"/>
                  </a:schemeClr>
                </a:gs>
                <a:gs pos="30000">
                  <a:schemeClr val="bg1">
                    <a:lumMod val="65000"/>
                  </a:schemeClr>
                </a:gs>
                <a:gs pos="100000">
                  <a:schemeClr val="bg1">
                    <a:lumMod val="95000"/>
                    <a:alpha val="15000"/>
                  </a:schemeClr>
                </a:gs>
              </a:gsLst>
              <a:lin ang="0" scaled="0"/>
            </a:gradFill>
          </a:ln>
          <a:effectLst/>
        </p:spPr>
      </p:cxnSp>
      <p:cxnSp>
        <p:nvCxnSpPr>
          <p:cNvPr id="90" name="56 Conector recto">
            <a:extLst>
              <a:ext uri="{FF2B5EF4-FFF2-40B4-BE49-F238E27FC236}">
                <a16:creationId xmlns:a16="http://schemas.microsoft.com/office/drawing/2014/main" id="{318601D7-AC46-41BE-843C-04EFC5CB115F}"/>
              </a:ext>
            </a:extLst>
          </p:cNvPr>
          <p:cNvCxnSpPr/>
          <p:nvPr/>
        </p:nvCxnSpPr>
        <p:spPr>
          <a:xfrm flipH="1">
            <a:off x="5040212" y="5267821"/>
            <a:ext cx="2519707" cy="0"/>
          </a:xfrm>
          <a:prstGeom prst="line">
            <a:avLst/>
          </a:prstGeom>
          <a:noFill/>
          <a:ln w="28575">
            <a:gradFill>
              <a:gsLst>
                <a:gs pos="0">
                  <a:schemeClr val="bg1">
                    <a:lumMod val="95000"/>
                    <a:alpha val="15000"/>
                  </a:schemeClr>
                </a:gs>
                <a:gs pos="70000">
                  <a:schemeClr val="bg1">
                    <a:lumMod val="65000"/>
                  </a:schemeClr>
                </a:gs>
                <a:gs pos="30000">
                  <a:schemeClr val="bg1">
                    <a:lumMod val="65000"/>
                  </a:schemeClr>
                </a:gs>
                <a:gs pos="100000">
                  <a:schemeClr val="bg1">
                    <a:lumMod val="95000"/>
                    <a:alpha val="15000"/>
                  </a:schemeClr>
                </a:gs>
              </a:gsLst>
              <a:lin ang="0" scaled="0"/>
            </a:gradFill>
          </a:ln>
          <a:effectLst/>
        </p:spPr>
      </p:cxnSp>
      <p:sp>
        <p:nvSpPr>
          <p:cNvPr id="91" name="Textbox 1">
            <a:extLst>
              <a:ext uri="{FF2B5EF4-FFF2-40B4-BE49-F238E27FC236}">
                <a16:creationId xmlns:a16="http://schemas.microsoft.com/office/drawing/2014/main" id="{12B64328-5F72-450E-9CF5-546DA9C77C21}"/>
              </a:ext>
            </a:extLst>
          </p:cNvPr>
          <p:cNvSpPr/>
          <p:nvPr/>
        </p:nvSpPr>
        <p:spPr>
          <a:xfrm>
            <a:off x="5475489" y="5432750"/>
            <a:ext cx="5250730" cy="468275"/>
          </a:xfrm>
          <a:prstGeom prst="rect">
            <a:avLst/>
          </a:prstGeom>
        </p:spPr>
        <p:txBody>
          <a:bodyPr wrap="square" lIns="120846" tIns="60423" rIns="120846" bIns="60423">
            <a:spAutoFit/>
          </a:bodyPr>
          <a:lstStyle/>
          <a:p>
            <a:pPr defTabSz="1208049">
              <a:lnSpc>
                <a:spcPct val="125000"/>
              </a:lnSpc>
            </a:pPr>
            <a:r>
              <a:rPr lang="fr-FR" dirty="0" err="1">
                <a:solidFill>
                  <a:srgbClr val="000000"/>
                </a:solidFill>
                <a:latin typeface="Bell MT" panose="02020503060305020303" pitchFamily="18" charset="0"/>
              </a:rPr>
              <a:t>Width</a:t>
            </a:r>
            <a:r>
              <a:rPr lang="fr-FR" dirty="0">
                <a:solidFill>
                  <a:srgbClr val="000000"/>
                </a:solidFill>
                <a:latin typeface="Bell MT" panose="02020503060305020303" pitchFamily="18" charset="0"/>
              </a:rPr>
              <a:t> of a </a:t>
            </a:r>
            <a:r>
              <a:rPr lang="fr-FR" dirty="0" err="1">
                <a:solidFill>
                  <a:srgbClr val="000000"/>
                </a:solidFill>
                <a:latin typeface="Bell MT" panose="02020503060305020303" pitchFamily="18" charset="0"/>
              </a:rPr>
              <a:t>track</a:t>
            </a:r>
            <a:r>
              <a:rPr lang="fr-FR" dirty="0">
                <a:solidFill>
                  <a:srgbClr val="000000"/>
                </a:solidFill>
                <a:latin typeface="Bell MT" panose="02020503060305020303" pitchFamily="18" charset="0"/>
              </a:rPr>
              <a:t> : 3,5 m.</a:t>
            </a:r>
          </a:p>
        </p:txBody>
      </p:sp>
    </p:spTree>
    <p:extLst>
      <p:ext uri="{BB962C8B-B14F-4D97-AF65-F5344CB8AC3E}">
        <p14:creationId xmlns:p14="http://schemas.microsoft.com/office/powerpoint/2010/main" val="32725073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5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750" fill="hold"/>
                                        <p:tgtEl>
                                          <p:spTgt spid="71"/>
                                        </p:tgtEl>
                                        <p:attrNameLst>
                                          <p:attrName>ppt_x</p:attrName>
                                        </p:attrNameLst>
                                      </p:cBhvr>
                                      <p:tavLst>
                                        <p:tav tm="0">
                                          <p:val>
                                            <p:strVal val="#ppt_x"/>
                                          </p:val>
                                        </p:tav>
                                        <p:tav tm="100000">
                                          <p:val>
                                            <p:strVal val="#ppt_x"/>
                                          </p:val>
                                        </p:tav>
                                      </p:tavLst>
                                    </p:anim>
                                    <p:anim calcmode="lin" valueType="num">
                                      <p:cBhvr additive="base">
                                        <p:cTn id="12" dur="750" fill="hold"/>
                                        <p:tgtEl>
                                          <p:spTgt spid="71"/>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300"/>
                                  </p:stCondLst>
                                  <p:childTnLst>
                                    <p:set>
                                      <p:cBhvr>
                                        <p:cTn id="14" dur="1" fill="hold">
                                          <p:stCondLst>
                                            <p:cond delay="0"/>
                                          </p:stCondLst>
                                        </p:cTn>
                                        <p:tgtEl>
                                          <p:spTgt spid="74"/>
                                        </p:tgtEl>
                                        <p:attrNameLst>
                                          <p:attrName>style.visibility</p:attrName>
                                        </p:attrNameLst>
                                      </p:cBhvr>
                                      <p:to>
                                        <p:strVal val="visible"/>
                                      </p:to>
                                    </p:set>
                                    <p:anim calcmode="lin" valueType="num">
                                      <p:cBhvr additive="base">
                                        <p:cTn id="15" dur="750" fill="hold"/>
                                        <p:tgtEl>
                                          <p:spTgt spid="74"/>
                                        </p:tgtEl>
                                        <p:attrNameLst>
                                          <p:attrName>ppt_x</p:attrName>
                                        </p:attrNameLst>
                                      </p:cBhvr>
                                      <p:tavLst>
                                        <p:tav tm="0">
                                          <p:val>
                                            <p:strVal val="#ppt_x"/>
                                          </p:val>
                                        </p:tav>
                                        <p:tav tm="100000">
                                          <p:val>
                                            <p:strVal val="#ppt_x"/>
                                          </p:val>
                                        </p:tav>
                                      </p:tavLst>
                                    </p:anim>
                                    <p:anim calcmode="lin" valueType="num">
                                      <p:cBhvr additive="base">
                                        <p:cTn id="16" dur="750" fill="hold"/>
                                        <p:tgtEl>
                                          <p:spTgt spid="74"/>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450"/>
                                  </p:stCondLst>
                                  <p:childTnLst>
                                    <p:set>
                                      <p:cBhvr>
                                        <p:cTn id="18" dur="1" fill="hold">
                                          <p:stCondLst>
                                            <p:cond delay="0"/>
                                          </p:stCondLst>
                                        </p:cTn>
                                        <p:tgtEl>
                                          <p:spTgt spid="77"/>
                                        </p:tgtEl>
                                        <p:attrNameLst>
                                          <p:attrName>style.visibility</p:attrName>
                                        </p:attrNameLst>
                                      </p:cBhvr>
                                      <p:to>
                                        <p:strVal val="visible"/>
                                      </p:to>
                                    </p:set>
                                    <p:anim calcmode="lin" valueType="num">
                                      <p:cBhvr additive="base">
                                        <p:cTn id="19" dur="750" fill="hold"/>
                                        <p:tgtEl>
                                          <p:spTgt spid="77"/>
                                        </p:tgtEl>
                                        <p:attrNameLst>
                                          <p:attrName>ppt_x</p:attrName>
                                        </p:attrNameLst>
                                      </p:cBhvr>
                                      <p:tavLst>
                                        <p:tav tm="0">
                                          <p:val>
                                            <p:strVal val="#ppt_x"/>
                                          </p:val>
                                        </p:tav>
                                        <p:tav tm="100000">
                                          <p:val>
                                            <p:strVal val="#ppt_x"/>
                                          </p:val>
                                        </p:tav>
                                      </p:tavLst>
                                    </p:anim>
                                    <p:anim calcmode="lin" valueType="num">
                                      <p:cBhvr additive="base">
                                        <p:cTn id="20" dur="750" fill="hold"/>
                                        <p:tgtEl>
                                          <p:spTgt spid="77"/>
                                        </p:tgtEl>
                                        <p:attrNameLst>
                                          <p:attrName>ppt_y</p:attrName>
                                        </p:attrNameLst>
                                      </p:cBhvr>
                                      <p:tavLst>
                                        <p:tav tm="0">
                                          <p:val>
                                            <p:strVal val="1+#ppt_h/2"/>
                                          </p:val>
                                        </p:tav>
                                        <p:tav tm="100000">
                                          <p:val>
                                            <p:strVal val="#ppt_y"/>
                                          </p:val>
                                        </p:tav>
                                      </p:tavLst>
                                    </p:anim>
                                  </p:childTnLst>
                                </p:cTn>
                              </p:par>
                            </p:childTnLst>
                          </p:cTn>
                        </p:par>
                        <p:par>
                          <p:cTn id="21" fill="hold">
                            <p:stCondLst>
                              <p:cond delay="1200"/>
                            </p:stCondLst>
                            <p:childTnLst>
                              <p:par>
                                <p:cTn id="22" presetID="22" presetClass="entr" presetSubtype="8" fill="hold" grpId="0" nodeType="after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wipe(left)">
                                      <p:cBhvr>
                                        <p:cTn id="24" dur="500"/>
                                        <p:tgtEl>
                                          <p:spTgt spid="64"/>
                                        </p:tgtEl>
                                      </p:cBhvr>
                                    </p:animEffect>
                                  </p:childTnLst>
                                </p:cTn>
                              </p:par>
                            </p:childTnLst>
                          </p:cTn>
                        </p:par>
                        <p:par>
                          <p:cTn id="25" fill="hold">
                            <p:stCondLst>
                              <p:cond delay="1700"/>
                            </p:stCondLst>
                            <p:childTnLst>
                              <p:par>
                                <p:cTn id="26" presetID="22" presetClass="entr" presetSubtype="8" fill="hold" nodeType="after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wipe(left)">
                                      <p:cBhvr>
                                        <p:cTn id="28" dur="500"/>
                                        <p:tgtEl>
                                          <p:spTgt spid="81"/>
                                        </p:tgtEl>
                                      </p:cBhvr>
                                    </p:animEffect>
                                  </p:childTnLst>
                                </p:cTn>
                              </p:par>
                            </p:childTnLst>
                          </p:cTn>
                        </p:par>
                        <p:par>
                          <p:cTn id="29" fill="hold">
                            <p:stCondLst>
                              <p:cond delay="2200"/>
                            </p:stCondLst>
                            <p:childTnLst>
                              <p:par>
                                <p:cTn id="30" presetID="22" presetClass="entr" presetSubtype="8" fill="hold" grpId="0" nodeType="after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left)">
                                      <p:cBhvr>
                                        <p:cTn id="32" dur="500"/>
                                        <p:tgtEl>
                                          <p:spTgt spid="65"/>
                                        </p:tgtEl>
                                      </p:cBhvr>
                                    </p:animEffect>
                                  </p:childTnLst>
                                </p:cTn>
                              </p:par>
                              <p:par>
                                <p:cTn id="33" presetID="22" presetClass="entr" presetSubtype="8"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wipe(left)">
                                      <p:cBhvr>
                                        <p:cTn id="35" dur="500"/>
                                        <p:tgtEl>
                                          <p:spTgt spid="8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500"/>
                                        <p:tgtEl>
                                          <p:spTgt spid="82"/>
                                        </p:tgtEl>
                                      </p:cBhvr>
                                    </p:animEffect>
                                  </p:childTnLst>
                                </p:cTn>
                              </p:par>
                            </p:childTnLst>
                          </p:cTn>
                        </p:par>
                        <p:par>
                          <p:cTn id="39" fill="hold">
                            <p:stCondLst>
                              <p:cond delay="2700"/>
                            </p:stCondLst>
                            <p:childTnLst>
                              <p:par>
                                <p:cTn id="40" presetID="22" presetClass="entr" presetSubtype="8" fill="hold" nodeType="afterEffect">
                                  <p:stCondLst>
                                    <p:cond delay="0"/>
                                  </p:stCondLst>
                                  <p:childTnLst>
                                    <p:set>
                                      <p:cBhvr>
                                        <p:cTn id="41" dur="1" fill="hold">
                                          <p:stCondLst>
                                            <p:cond delay="0"/>
                                          </p:stCondLst>
                                        </p:cTn>
                                        <p:tgtEl>
                                          <p:spTgt spid="84"/>
                                        </p:tgtEl>
                                        <p:attrNameLst>
                                          <p:attrName>style.visibility</p:attrName>
                                        </p:attrNameLst>
                                      </p:cBhvr>
                                      <p:to>
                                        <p:strVal val="visible"/>
                                      </p:to>
                                    </p:set>
                                    <p:animEffect transition="in" filter="wipe(left)">
                                      <p:cBhvr>
                                        <p:cTn id="42" dur="500"/>
                                        <p:tgtEl>
                                          <p:spTgt spid="84"/>
                                        </p:tgtEl>
                                      </p:cBhvr>
                                    </p:animEffect>
                                  </p:childTnLst>
                                </p:cTn>
                              </p:par>
                              <p:par>
                                <p:cTn id="43" presetID="22" presetClass="entr" presetSubtype="8" fill="hold" nodeType="with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wipe(left)">
                                      <p:cBhvr>
                                        <p:cTn id="45" dur="500"/>
                                        <p:tgtEl>
                                          <p:spTgt spid="8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fade">
                                      <p:cBhvr>
                                        <p:cTn id="48" dur="500"/>
                                        <p:tgtEl>
                                          <p:spTgt spid="85"/>
                                        </p:tgtEl>
                                      </p:cBhvr>
                                    </p:animEffect>
                                  </p:childTnLst>
                                </p:cTn>
                              </p:par>
                            </p:childTnLst>
                          </p:cTn>
                        </p:par>
                        <p:par>
                          <p:cTn id="49" fill="hold">
                            <p:stCondLst>
                              <p:cond delay="3200"/>
                            </p:stCondLst>
                            <p:childTnLst>
                              <p:par>
                                <p:cTn id="50" presetID="22" presetClass="entr" presetSubtype="8" fill="hold" grpId="0" nodeType="after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left)">
                                      <p:cBhvr>
                                        <p:cTn id="52" dur="500"/>
                                        <p:tgtEl>
                                          <p:spTgt spid="66"/>
                                        </p:tgtEl>
                                      </p:cBhvr>
                                    </p:animEffect>
                                  </p:childTnLst>
                                </p:cTn>
                              </p:par>
                            </p:childTnLst>
                          </p:cTn>
                        </p:par>
                        <p:par>
                          <p:cTn id="53" fill="hold">
                            <p:stCondLst>
                              <p:cond delay="3700"/>
                            </p:stCondLst>
                            <p:childTnLst>
                              <p:par>
                                <p:cTn id="54" presetID="22" presetClass="entr" presetSubtype="8" fill="hold" nodeType="afterEffect">
                                  <p:stCondLst>
                                    <p:cond delay="0"/>
                                  </p:stCondLst>
                                  <p:childTnLst>
                                    <p:set>
                                      <p:cBhvr>
                                        <p:cTn id="55" dur="1" fill="hold">
                                          <p:stCondLst>
                                            <p:cond delay="0"/>
                                          </p:stCondLst>
                                        </p:cTn>
                                        <p:tgtEl>
                                          <p:spTgt spid="87"/>
                                        </p:tgtEl>
                                        <p:attrNameLst>
                                          <p:attrName>style.visibility</p:attrName>
                                        </p:attrNameLst>
                                      </p:cBhvr>
                                      <p:to>
                                        <p:strVal val="visible"/>
                                      </p:to>
                                    </p:set>
                                    <p:animEffect transition="in" filter="wipe(left)">
                                      <p:cBhvr>
                                        <p:cTn id="56" dur="500"/>
                                        <p:tgtEl>
                                          <p:spTgt spid="87"/>
                                        </p:tgtEl>
                                      </p:cBhvr>
                                    </p:animEffect>
                                  </p:childTnLst>
                                </p:cTn>
                              </p:par>
                              <p:par>
                                <p:cTn id="57" presetID="22" presetClass="entr" presetSubtype="8" fill="hold" nodeType="withEffect">
                                  <p:stCondLst>
                                    <p:cond delay="0"/>
                                  </p:stCondLst>
                                  <p:childTnLst>
                                    <p:set>
                                      <p:cBhvr>
                                        <p:cTn id="58" dur="1" fill="hold">
                                          <p:stCondLst>
                                            <p:cond delay="0"/>
                                          </p:stCondLst>
                                        </p:cTn>
                                        <p:tgtEl>
                                          <p:spTgt spid="86"/>
                                        </p:tgtEl>
                                        <p:attrNameLst>
                                          <p:attrName>style.visibility</p:attrName>
                                        </p:attrNameLst>
                                      </p:cBhvr>
                                      <p:to>
                                        <p:strVal val="visible"/>
                                      </p:to>
                                    </p:set>
                                    <p:animEffect transition="in" filter="wipe(left)">
                                      <p:cBhvr>
                                        <p:cTn id="59" dur="500"/>
                                        <p:tgtEl>
                                          <p:spTgt spid="8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fade">
                                      <p:cBhvr>
                                        <p:cTn id="62" dur="500"/>
                                        <p:tgtEl>
                                          <p:spTgt spid="88"/>
                                        </p:tgtEl>
                                      </p:cBhvr>
                                    </p:animEffect>
                                  </p:childTnLst>
                                </p:cTn>
                              </p:par>
                            </p:childTnLst>
                          </p:cTn>
                        </p:par>
                        <p:par>
                          <p:cTn id="63" fill="hold">
                            <p:stCondLst>
                              <p:cond delay="4200"/>
                            </p:stCondLst>
                            <p:childTnLst>
                              <p:par>
                                <p:cTn id="64" presetID="22" presetClass="entr" presetSubtype="8" fill="hold" grpId="0" nodeType="after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wipe(left)">
                                      <p:cBhvr>
                                        <p:cTn id="66" dur="500"/>
                                        <p:tgtEl>
                                          <p:spTgt spid="67"/>
                                        </p:tgtEl>
                                      </p:cBhvr>
                                    </p:animEffect>
                                  </p:childTnLst>
                                </p:cTn>
                              </p:par>
                            </p:childTnLst>
                          </p:cTn>
                        </p:par>
                        <p:par>
                          <p:cTn id="67" fill="hold">
                            <p:stCondLst>
                              <p:cond delay="4700"/>
                            </p:stCondLst>
                            <p:childTnLst>
                              <p:par>
                                <p:cTn id="68" presetID="22" presetClass="entr" presetSubtype="8" fill="hold" nodeType="after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wipe(left)">
                                      <p:cBhvr>
                                        <p:cTn id="70" dur="500"/>
                                        <p:tgtEl>
                                          <p:spTgt spid="90"/>
                                        </p:tgtEl>
                                      </p:cBhvr>
                                    </p:animEffect>
                                  </p:childTnLst>
                                </p:cTn>
                              </p:par>
                              <p:par>
                                <p:cTn id="71" presetID="22" presetClass="entr" presetSubtype="8" fill="hold" nodeType="withEffect">
                                  <p:stCondLst>
                                    <p:cond delay="0"/>
                                  </p:stCondLst>
                                  <p:childTnLst>
                                    <p:set>
                                      <p:cBhvr>
                                        <p:cTn id="72" dur="1" fill="hold">
                                          <p:stCondLst>
                                            <p:cond delay="0"/>
                                          </p:stCondLst>
                                        </p:cTn>
                                        <p:tgtEl>
                                          <p:spTgt spid="89"/>
                                        </p:tgtEl>
                                        <p:attrNameLst>
                                          <p:attrName>style.visibility</p:attrName>
                                        </p:attrNameLst>
                                      </p:cBhvr>
                                      <p:to>
                                        <p:strVal val="visible"/>
                                      </p:to>
                                    </p:set>
                                    <p:animEffect transition="in" filter="wipe(left)">
                                      <p:cBhvr>
                                        <p:cTn id="73" dur="500"/>
                                        <p:tgtEl>
                                          <p:spTgt spid="8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1"/>
                                        </p:tgtEl>
                                        <p:attrNameLst>
                                          <p:attrName>style.visibility</p:attrName>
                                        </p:attrNameLst>
                                      </p:cBhvr>
                                      <p:to>
                                        <p:strVal val="visible"/>
                                      </p:to>
                                    </p:set>
                                    <p:animEffect transition="in" filter="fade">
                                      <p:cBhvr>
                                        <p:cTn id="76"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P spid="82" grpId="0"/>
      <p:bldP spid="85" grpId="0"/>
      <p:bldP spid="88" grpId="0"/>
      <p:bldP spid="91" grpId="0"/>
    </p:bldLst>
  </p:timing>
</p:sld>
</file>

<file path=ppt/theme/theme1.xml><?xml version="1.0" encoding="utf-8"?>
<a:theme xmlns:a="http://schemas.openxmlformats.org/drawingml/2006/main" name="Cadrage">
  <a:themeElements>
    <a:clrScheme name="Nuances de gri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adrag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adra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652</TotalTime>
  <Words>778</Words>
  <Application>Microsoft Office PowerPoint</Application>
  <PresentationFormat>Grand écran</PresentationFormat>
  <Paragraphs>200</Paragraphs>
  <Slides>28</Slides>
  <Notes>0</Notes>
  <HiddenSlides>0</HiddenSlides>
  <MMClips>0</MMClips>
  <ScaleCrop>false</ScaleCrop>
  <HeadingPairs>
    <vt:vector size="8" baseType="variant">
      <vt:variant>
        <vt:lpstr>Polices utilisées</vt:lpstr>
      </vt:variant>
      <vt:variant>
        <vt:i4>11</vt:i4>
      </vt:variant>
      <vt:variant>
        <vt:lpstr>Thème</vt:lpstr>
      </vt:variant>
      <vt:variant>
        <vt:i4>1</vt:i4>
      </vt:variant>
      <vt:variant>
        <vt:lpstr>Serveurs OLE incorporés</vt:lpstr>
      </vt:variant>
      <vt:variant>
        <vt:i4>1</vt:i4>
      </vt:variant>
      <vt:variant>
        <vt:lpstr>Titres des diapositives</vt:lpstr>
      </vt:variant>
      <vt:variant>
        <vt:i4>28</vt:i4>
      </vt:variant>
    </vt:vector>
  </HeadingPairs>
  <TitlesOfParts>
    <vt:vector size="41" baseType="lpstr">
      <vt:lpstr>Arial</vt:lpstr>
      <vt:lpstr>Bell MT</vt:lpstr>
      <vt:lpstr>Calibri</vt:lpstr>
      <vt:lpstr>Cambria Math</vt:lpstr>
      <vt:lpstr>Franklin Gothic Book</vt:lpstr>
      <vt:lpstr>inherit</vt:lpstr>
      <vt:lpstr>Open Sans Condensed</vt:lpstr>
      <vt:lpstr>Open Sans Extrabold</vt:lpstr>
      <vt:lpstr>Oswald</vt:lpstr>
      <vt:lpstr>Times New Roman</vt:lpstr>
      <vt:lpstr>Wingdings</vt:lpstr>
      <vt:lpstr>Cadrage</vt:lpstr>
      <vt:lpstr>Equation</vt:lpstr>
      <vt:lpstr>Presentation of the Synthesis Project </vt:lpstr>
      <vt:lpstr>LAYOUT</vt:lpstr>
      <vt:lpstr>INTRODUCTION</vt:lpstr>
      <vt:lpstr>BIBLIOGRAPHIC STUDY </vt:lpstr>
      <vt:lpstr>Definition</vt:lpstr>
      <vt:lpstr>Types of interchanges</vt:lpstr>
      <vt:lpstr>Types of interchanges</vt:lpstr>
      <vt:lpstr>TRAFFIC STUDY AND LAYOUT PROPOSITIONS </vt:lpstr>
      <vt:lpstr>Traffic data</vt:lpstr>
      <vt:lpstr>Traffic data</vt:lpstr>
      <vt:lpstr>Justification of the layout</vt:lpstr>
      <vt:lpstr>Design stages</vt:lpstr>
      <vt:lpstr>Layout propositions</vt:lpstr>
      <vt:lpstr>PAVEMENT DIMENSIONING</vt:lpstr>
      <vt:lpstr>Dimensioning in heavy goods vehicles </vt:lpstr>
      <vt:lpstr>Geotechnical studies </vt:lpstr>
      <vt:lpstr>Geotechnical studies </vt:lpstr>
      <vt:lpstr>Dimensioning with ALIZE </vt:lpstr>
      <vt:lpstr>Dimensioning with ALIZE </vt:lpstr>
      <vt:lpstr>MODELING THE BRIDGE USING “SAP2000”</vt:lpstr>
      <vt:lpstr>Data entry</vt:lpstr>
      <vt:lpstr>Dynamic study</vt:lpstr>
      <vt:lpstr>Dynamic study</vt:lpstr>
      <vt:lpstr>Studying the bridge under load "Al"</vt:lpstr>
      <vt:lpstr>Studying the bridge under load "Al"</vt:lpstr>
      <vt:lpstr>Studying the bridge under load "Al"</vt:lpstr>
      <vt:lpstr>Conclusion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of the Synthesis Project </dc:title>
  <dc:creator>fares frikha</dc:creator>
  <cp:lastModifiedBy>fares frikha</cp:lastModifiedBy>
  <cp:revision>15</cp:revision>
  <dcterms:created xsi:type="dcterms:W3CDTF">2020-11-13T00:45:52Z</dcterms:created>
  <dcterms:modified xsi:type="dcterms:W3CDTF">2020-11-13T11:37:57Z</dcterms:modified>
</cp:coreProperties>
</file>